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23"/>
  </p:notesMasterIdLst>
  <p:handoutMasterIdLst>
    <p:handoutMasterId r:id="rId24"/>
  </p:handoutMasterIdLst>
  <p:sldIdLst>
    <p:sldId id="266" r:id="rId5"/>
    <p:sldId id="309" r:id="rId6"/>
    <p:sldId id="335" r:id="rId7"/>
    <p:sldId id="336" r:id="rId8"/>
    <p:sldId id="337" r:id="rId9"/>
    <p:sldId id="338" r:id="rId10"/>
    <p:sldId id="339" r:id="rId11"/>
    <p:sldId id="340" r:id="rId12"/>
    <p:sldId id="341" r:id="rId13"/>
    <p:sldId id="342" r:id="rId14"/>
    <p:sldId id="345" r:id="rId15"/>
    <p:sldId id="343" r:id="rId16"/>
    <p:sldId id="346" r:id="rId17"/>
    <p:sldId id="347" r:id="rId18"/>
    <p:sldId id="348" r:id="rId19"/>
    <p:sldId id="349" r:id="rId20"/>
    <p:sldId id="344" r:id="rId21"/>
    <p:sldId id="33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CB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293" autoAdjust="0"/>
  </p:normalViewPr>
  <p:slideViewPr>
    <p:cSldViewPr snapToGrid="0">
      <p:cViewPr varScale="1">
        <p:scale>
          <a:sx n="73" d="100"/>
          <a:sy n="73" d="100"/>
        </p:scale>
        <p:origin x="618" y="72"/>
      </p:cViewPr>
      <p:guideLst/>
    </p:cSldViewPr>
  </p:slideViewPr>
  <p:notesTextViewPr>
    <p:cViewPr>
      <p:scale>
        <a:sx n="1" d="1"/>
        <a:sy n="1" d="1"/>
      </p:scale>
      <p:origin x="0" y="0"/>
    </p:cViewPr>
  </p:notesTextViewPr>
  <p:notesViewPr>
    <p:cSldViewPr snapToGrid="0">
      <p:cViewPr varScale="1">
        <p:scale>
          <a:sx n="59" d="100"/>
          <a:sy n="59" d="100"/>
        </p:scale>
        <p:origin x="193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1908868-DD5A-E3FD-1068-AA181FCCB7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222A95-4FB6-B93B-7ECD-BC89E0BC00E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46EF46-A3E0-428F-8B5F-6A54F8F3B284}" type="datetimeFigureOut">
              <a:rPr lang="en-US" smtClean="0"/>
              <a:t>5/11/2022</a:t>
            </a:fld>
            <a:endParaRPr lang="en-US"/>
          </a:p>
        </p:txBody>
      </p:sp>
      <p:sp>
        <p:nvSpPr>
          <p:cNvPr id="4" name="Footer Placeholder 3">
            <a:extLst>
              <a:ext uri="{FF2B5EF4-FFF2-40B4-BE49-F238E27FC236}">
                <a16:creationId xmlns:a16="http://schemas.microsoft.com/office/drawing/2014/main" id="{D0ADAC1B-B20A-C937-3AE0-45E62A7FB2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C34B72-8600-1827-3D36-48FBD82CCA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E9319B-75ED-4776-9C82-FBDE41D621BF}" type="slidenum">
              <a:rPr lang="en-US" smtClean="0"/>
              <a:t>‹#›</a:t>
            </a:fld>
            <a:endParaRPr lang="en-US"/>
          </a:p>
        </p:txBody>
      </p:sp>
    </p:spTree>
    <p:extLst>
      <p:ext uri="{BB962C8B-B14F-4D97-AF65-F5344CB8AC3E}">
        <p14:creationId xmlns:p14="http://schemas.microsoft.com/office/powerpoint/2010/main" val="37360889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FAF50D-56A5-4B3D-B4FE-C4F39265CF77}" type="datetimeFigureOut">
              <a:rPr lang="en-US" smtClean="0"/>
              <a:t>5/11/2022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41EC4-3EAE-4589-813B-5D5055297E50}" type="slidenum">
              <a:rPr lang="en-US" smtClean="0"/>
              <a:t>‹#›</a:t>
            </a:fld>
            <a:endParaRPr lang="en-US"/>
          </a:p>
        </p:txBody>
      </p:sp>
    </p:spTree>
    <p:extLst>
      <p:ext uri="{BB962C8B-B14F-4D97-AF65-F5344CB8AC3E}">
        <p14:creationId xmlns:p14="http://schemas.microsoft.com/office/powerpoint/2010/main" val="2296134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F41EC4-3EAE-4589-813B-5D5055297E50}" type="slidenum">
              <a:rPr lang="en-US" smtClean="0"/>
              <a:t>4</a:t>
            </a:fld>
            <a:endParaRPr lang="en-US"/>
          </a:p>
        </p:txBody>
      </p:sp>
    </p:spTree>
    <p:extLst>
      <p:ext uri="{BB962C8B-B14F-4D97-AF65-F5344CB8AC3E}">
        <p14:creationId xmlns:p14="http://schemas.microsoft.com/office/powerpoint/2010/main" val="10040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WAVE = Wireless Access in Vehicular Environments</a:t>
            </a:r>
          </a:p>
          <a:p>
            <a:r>
              <a:rPr lang="en-US" b="0" i="0" dirty="0">
                <a:solidFill>
                  <a:srgbClr val="333333"/>
                </a:solidFill>
                <a:effectLst/>
                <a:latin typeface="Georgia" panose="02040502050405020303" pitchFamily="18" charset="0"/>
              </a:rPr>
              <a:t>A wireless access in vehicular environments (WAVE) system provides interoperable, efficient, and reliable radio communications in support of applications offering safety and convenience in an intelligent transportation system (ITS). In many of the ITS application scenarios, the WAVE system is designed to provide vehicles with the direct connectivity to other vehicles (V2V), to roadside (V2R), or to infrastructures (V2I) through dedicated short-range communications (DSRC). In the USA, DSRC is used to refer to radio spectrum in the 5.9 GHz band or technologies associated with WAVE. While outside the USA, DSRC may refer to a distinct radio technology operating at 5.8 GHz.</a:t>
            </a:r>
            <a:endParaRPr lang="en-US" dirty="0"/>
          </a:p>
        </p:txBody>
      </p:sp>
      <p:sp>
        <p:nvSpPr>
          <p:cNvPr id="4" name="Slide Number Placeholder 3"/>
          <p:cNvSpPr>
            <a:spLocks noGrp="1"/>
          </p:cNvSpPr>
          <p:nvPr>
            <p:ph type="sldNum" sz="quarter" idx="5"/>
          </p:nvPr>
        </p:nvSpPr>
        <p:spPr/>
        <p:txBody>
          <a:bodyPr/>
          <a:lstStyle/>
          <a:p>
            <a:fld id="{34F41EC4-3EAE-4589-813B-5D5055297E50}" type="slidenum">
              <a:rPr lang="en-US" smtClean="0"/>
              <a:t>11</a:t>
            </a:fld>
            <a:endParaRPr lang="en-US"/>
          </a:p>
        </p:txBody>
      </p:sp>
    </p:spTree>
    <p:extLst>
      <p:ext uri="{BB962C8B-B14F-4D97-AF65-F5344CB8AC3E}">
        <p14:creationId xmlns:p14="http://schemas.microsoft.com/office/powerpoint/2010/main" val="4219803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7DF75A41-BDE3-44F8-BC51-DAFB03D97E0E}" type="datetime1">
              <a:rPr lang="en-US" smtClean="0"/>
              <a:t>5/11/2022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pt-BR"/>
              <a:t>E L V I S   Y E B O A H - D U A K O</a:t>
            </a:r>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22030"/>
            <a:ext cx="10058400" cy="879231"/>
          </a:xfrm>
        </p:spPr>
        <p:txBody>
          <a:bodyPr/>
          <a:lstStyle/>
          <a:p>
            <a:r>
              <a:rPr lang="en-US" dirty="0"/>
              <a:t>Click to edit Master title style</a:t>
            </a:r>
          </a:p>
        </p:txBody>
      </p:sp>
      <p:sp>
        <p:nvSpPr>
          <p:cNvPr id="3" name="Content Placeholder 2"/>
          <p:cNvSpPr>
            <a:spLocks noGrp="1"/>
          </p:cNvSpPr>
          <p:nvPr>
            <p:ph idx="1"/>
          </p:nvPr>
        </p:nvSpPr>
        <p:spPr>
          <a:xfrm>
            <a:off x="1066800" y="2206675"/>
            <a:ext cx="10058400" cy="3760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a:xfrm>
            <a:off x="0" y="6423207"/>
            <a:ext cx="2584850" cy="365125"/>
          </a:xfrm>
        </p:spPr>
        <p:txBody>
          <a:bodyPr/>
          <a:lstStyle>
            <a:lvl1pPr algn="l">
              <a:defRPr b="1"/>
            </a:lvl1pPr>
          </a:lstStyle>
          <a:p>
            <a:fld id="{A846436B-5C4C-424D-942E-A1DD980B074D}" type="datetime1">
              <a:rPr lang="en-US" smtClean="0"/>
              <a:t>5/11/2022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a:xfrm>
            <a:off x="3074125" y="6446837"/>
            <a:ext cx="6818262" cy="365125"/>
          </a:xfrm>
        </p:spPr>
        <p:txBody>
          <a:bodyPr/>
          <a:lstStyle>
            <a:lvl1pPr algn="ctr">
              <a:defRPr b="1"/>
            </a:lvl1pPr>
          </a:lstStyle>
          <a:p>
            <a:r>
              <a:rPr lang="pt-BR" dirty="0"/>
              <a:t>E L V I S   Y E B O A H - D U A K O</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lvl1pPr algn="ctr">
              <a:defRPr b="1"/>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AA487284-8AAE-4BCF-9639-56F5AB1C39D2}" type="datetime1">
              <a:rPr lang="en-US" smtClean="0"/>
              <a:t>5/11/2022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pt-BR"/>
              <a:t>E L V I S   Y E B O A H - D U A K O</a:t>
            </a:r>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1A180333-466C-437F-8CC4-DB51BA4F988D}" type="datetime1">
              <a:rPr lang="en-US" smtClean="0"/>
              <a:t>5/11/2022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pt-BR"/>
              <a:t>E L V I S   Y E B O A H - D U A K O</a:t>
            </a:r>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7125B8F1-64F6-4A93-83A3-71287C238F15}" type="datetime1">
              <a:rPr lang="en-US" smtClean="0"/>
              <a:t>5/11/2022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pt-BR"/>
              <a:t>E L V I S   Y E B O A H - D U A K O</a:t>
            </a:r>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a:xfrm>
            <a:off x="0" y="6458042"/>
            <a:ext cx="2584850" cy="365125"/>
          </a:xfrm>
        </p:spPr>
        <p:txBody>
          <a:bodyPr/>
          <a:lstStyle>
            <a:lvl1pPr algn="l">
              <a:defRPr b="1"/>
            </a:lvl1pPr>
          </a:lstStyle>
          <a:p>
            <a:fld id="{8A9C2147-22C6-452F-9536-5656764895F5}" type="datetime1">
              <a:rPr lang="en-US" smtClean="0"/>
              <a:t>5/11/2022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a:xfrm>
            <a:off x="3135085" y="6446837"/>
            <a:ext cx="6818262" cy="365125"/>
          </a:xfrm>
        </p:spPr>
        <p:txBody>
          <a:bodyPr/>
          <a:lstStyle>
            <a:lvl1pPr algn="ctr">
              <a:defRPr b="1"/>
            </a:lvl1pPr>
          </a:lstStyle>
          <a:p>
            <a:r>
              <a:rPr lang="pt-BR" dirty="0"/>
              <a:t>E L V I S   Y E B O A H - D U A K O</a:t>
            </a:r>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lvl1pPr algn="ctr">
              <a:defRPr b="1"/>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20711"/>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Date Placeholder 5">
            <a:extLst>
              <a:ext uri="{FF2B5EF4-FFF2-40B4-BE49-F238E27FC236}">
                <a16:creationId xmlns:a16="http://schemas.microsoft.com/office/drawing/2014/main" id="{D511847C-4E66-A9C1-B3D1-D6B3A2E701F1}"/>
              </a:ext>
            </a:extLst>
          </p:cNvPr>
          <p:cNvSpPr>
            <a:spLocks noGrp="1"/>
          </p:cNvSpPr>
          <p:nvPr>
            <p:ph type="dt" sz="half" idx="10"/>
          </p:nvPr>
        </p:nvSpPr>
        <p:spPr>
          <a:xfrm>
            <a:off x="0" y="6456300"/>
            <a:ext cx="2584850" cy="365125"/>
          </a:xfrm>
        </p:spPr>
        <p:txBody>
          <a:bodyPr/>
          <a:lstStyle>
            <a:lvl1pPr algn="l">
              <a:defRPr sz="1050" b="1"/>
            </a:lvl1pPr>
          </a:lstStyle>
          <a:p>
            <a:fld id="{54491B58-A8C2-45A6-88A5-4E72DCEAAA7B}" type="datetime1">
              <a:rPr lang="en-US" smtClean="0"/>
              <a:pPr/>
              <a:t>5/11/2022</a:t>
            </a:fld>
            <a:endParaRPr lang="en-US" dirty="0"/>
          </a:p>
        </p:txBody>
      </p:sp>
      <p:sp>
        <p:nvSpPr>
          <p:cNvPr id="7" name="Footer Placeholder 6">
            <a:extLst>
              <a:ext uri="{FF2B5EF4-FFF2-40B4-BE49-F238E27FC236}">
                <a16:creationId xmlns:a16="http://schemas.microsoft.com/office/drawing/2014/main" id="{56973189-2C28-97E1-4E40-2528F2B3620B}"/>
              </a:ext>
            </a:extLst>
          </p:cNvPr>
          <p:cNvSpPr>
            <a:spLocks noGrp="1"/>
          </p:cNvSpPr>
          <p:nvPr>
            <p:ph type="ftr" sz="quarter" idx="11"/>
          </p:nvPr>
        </p:nvSpPr>
        <p:spPr>
          <a:xfrm>
            <a:off x="3169919" y="6456300"/>
            <a:ext cx="6818262" cy="365125"/>
          </a:xfrm>
        </p:spPr>
        <p:txBody>
          <a:bodyPr/>
          <a:lstStyle>
            <a:lvl1pPr algn="ctr">
              <a:defRPr sz="1050" b="1"/>
            </a:lvl1pPr>
          </a:lstStyle>
          <a:p>
            <a:r>
              <a:rPr lang="pt-BR" dirty="0"/>
              <a:t>E L V I S   Y E B O A H - D U A K O</a:t>
            </a:r>
            <a:endParaRPr lang="en-US" dirty="0"/>
          </a:p>
        </p:txBody>
      </p:sp>
      <p:sp>
        <p:nvSpPr>
          <p:cNvPr id="8" name="Slide Number Placeholder 7">
            <a:extLst>
              <a:ext uri="{FF2B5EF4-FFF2-40B4-BE49-F238E27FC236}">
                <a16:creationId xmlns:a16="http://schemas.microsoft.com/office/drawing/2014/main" id="{843F07BD-EDD9-1DF8-E94D-95ED5A3D5392}"/>
              </a:ext>
            </a:extLst>
          </p:cNvPr>
          <p:cNvSpPr>
            <a:spLocks noGrp="1"/>
          </p:cNvSpPr>
          <p:nvPr>
            <p:ph type="sldNum" sz="quarter" idx="12"/>
          </p:nvPr>
        </p:nvSpPr>
        <p:spPr/>
        <p:txBody>
          <a:bodyPr/>
          <a:lstStyle>
            <a:lvl1pPr>
              <a:defRPr sz="1600" b="1"/>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15B3CE8-86BC-4800-9CBF-B42ABD9A8918}" type="datetime1">
              <a:rPr lang="en-US" smtClean="0"/>
              <a:t>5/11/2022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r>
              <a:rPr lang="pt-BR"/>
              <a:t>E L V I S   Y E B O A H - D U A K O</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DF5F1334-110D-416A-ABA8-A8080387C34A}" type="datetime1">
              <a:rPr lang="en-US" smtClean="0"/>
              <a:t>5/11/2022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pt-BR"/>
              <a:t>E L V I S   Y E B O A H - D U A K O</a:t>
            </a:r>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9.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web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web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45876CC2-487F-6EC9-E24E-029B8981DB41}"/>
              </a:ext>
            </a:extLst>
          </p:cNvPr>
          <p:cNvPicPr>
            <a:picLocks noGrp="1" noChangeAspect="1"/>
          </p:cNvPicPr>
          <p:nvPr>
            <p:ph type="pic" idx="1"/>
          </p:nvPr>
        </p:nvPicPr>
        <p:blipFill>
          <a:blip r:embed="rId3"/>
          <a:srcRect t="16620" b="16620"/>
          <a:stretch>
            <a:fillRect/>
          </a:stretch>
        </p:blipFill>
        <p:spPr>
          <a:xfrm>
            <a:off x="-1995" y="0"/>
            <a:ext cx="12191985" cy="4578350"/>
          </a:xfrm>
        </p:spPr>
      </p:pic>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a:xfrm>
            <a:off x="928466" y="4822047"/>
            <a:ext cx="10113645" cy="743682"/>
          </a:xfrm>
        </p:spPr>
        <p:txBody>
          <a:bodyPr>
            <a:normAutofit/>
          </a:bodyPr>
          <a:lstStyle/>
          <a:p>
            <a:pPr algn="ctr"/>
            <a:r>
              <a:rPr lang="en-US" b="1" dirty="0">
                <a:solidFill>
                  <a:schemeClr val="bg1"/>
                </a:solidFill>
              </a:rPr>
              <a:t>Internet of Vehicles: Network Architecture &amp; Applications</a:t>
            </a:r>
          </a:p>
        </p:txBody>
      </p:sp>
      <p:sp>
        <p:nvSpPr>
          <p:cNvPr id="14" name="Rectangle 13">
            <a:extLst>
              <a:ext uri="{FF2B5EF4-FFF2-40B4-BE49-F238E27FC236}">
                <a16:creationId xmlns:a16="http://schemas.microsoft.com/office/drawing/2014/main" id="{D1465EBB-868F-9A7C-2EE7-B6109196964C}"/>
              </a:ext>
            </a:extLst>
          </p:cNvPr>
          <p:cNvSpPr/>
          <p:nvPr/>
        </p:nvSpPr>
        <p:spPr>
          <a:xfrm>
            <a:off x="0" y="5770395"/>
            <a:ext cx="12191985" cy="108760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body" sz="half" idx="2"/>
          </p:nvPr>
        </p:nvSpPr>
        <p:spPr>
          <a:xfrm>
            <a:off x="4741397" y="5881575"/>
            <a:ext cx="2709203" cy="445645"/>
          </a:xfrm>
          <a:noFill/>
        </p:spPr>
        <p:txBody>
          <a:bodyPr>
            <a:normAutofit/>
          </a:bodyPr>
          <a:lstStyle/>
          <a:p>
            <a:pPr algn="ctr"/>
            <a:r>
              <a:rPr lang="en-US" sz="2400" b="1" dirty="0">
                <a:solidFill>
                  <a:schemeClr val="tx1"/>
                </a:solidFill>
              </a:rPr>
              <a:t>Elvis Yeboah-Duako</a:t>
            </a:r>
          </a:p>
        </p:txBody>
      </p:sp>
      <p:sp>
        <p:nvSpPr>
          <p:cNvPr id="12" name="Subtitle 2">
            <a:extLst>
              <a:ext uri="{FF2B5EF4-FFF2-40B4-BE49-F238E27FC236}">
                <a16:creationId xmlns:a16="http://schemas.microsoft.com/office/drawing/2014/main" id="{26656F92-3799-25D5-3058-4A73E3A4F80B}"/>
              </a:ext>
            </a:extLst>
          </p:cNvPr>
          <p:cNvSpPr txBox="1">
            <a:spLocks/>
          </p:cNvSpPr>
          <p:nvPr/>
        </p:nvSpPr>
        <p:spPr>
          <a:xfrm>
            <a:off x="3572607" y="6314197"/>
            <a:ext cx="5046782" cy="445645"/>
          </a:xfrm>
          <a:prstGeom prst="rect">
            <a:avLst/>
          </a:prstGeom>
          <a:noFill/>
        </p:spPr>
        <p:txBody>
          <a:bodyPr vert="horz" lIns="91440" tIns="0" rIns="91440" bIns="0" rtlCol="0">
            <a:normAutofit/>
          </a:bodyPr>
          <a:lstStyle>
            <a:lvl1pPr marL="0" indent="0" algn="l" defTabSz="914400" rtl="0" eaLnBrk="1" latinLnBrk="0" hangingPunct="1">
              <a:lnSpc>
                <a:spcPct val="110000"/>
              </a:lnSpc>
              <a:spcBef>
                <a:spcPts val="0"/>
              </a:spcBef>
              <a:spcAft>
                <a:spcPts val="600"/>
              </a:spcAft>
              <a:buClr>
                <a:schemeClr val="accent1"/>
              </a:buClr>
              <a:buSzPct val="100000"/>
              <a:buFont typeface="Calibri" panose="020F0502020204030204" pitchFamily="34" charset="0"/>
              <a:buNone/>
              <a:defRPr sz="1800" kern="1200">
                <a:solidFill>
                  <a:srgbClr val="FFFFFF"/>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lang="en-US" sz="2400" b="1" dirty="0">
                <a:solidFill>
                  <a:schemeClr val="tx1"/>
                </a:solidFill>
              </a:rPr>
              <a:t>MSc. Computer Science &amp; Technology</a:t>
            </a:r>
          </a:p>
        </p:txBody>
      </p: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3E88287-E095-232A-3390-B15E8FCD8D5F}"/>
              </a:ext>
            </a:extLst>
          </p:cNvPr>
          <p:cNvCxnSpPr/>
          <p:nvPr/>
        </p:nvCxnSpPr>
        <p:spPr>
          <a:xfrm>
            <a:off x="506437" y="1252025"/>
            <a:ext cx="11127545"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B108C03-42D3-12CC-F23A-47FD3C743F77}"/>
              </a:ext>
            </a:extLst>
          </p:cNvPr>
          <p:cNvSpPr txBox="1"/>
          <p:nvPr/>
        </p:nvSpPr>
        <p:spPr>
          <a:xfrm>
            <a:off x="558018" y="331411"/>
            <a:ext cx="11127545" cy="800219"/>
          </a:xfrm>
          <a:prstGeom prst="rect">
            <a:avLst/>
          </a:prstGeom>
          <a:noFill/>
        </p:spPr>
        <p:txBody>
          <a:bodyPr wrap="square" rtlCol="0">
            <a:spAutoFit/>
          </a:bodyPr>
          <a:lstStyle/>
          <a:p>
            <a:r>
              <a:rPr lang="en-US" sz="4600" dirty="0">
                <a:latin typeface="+mj-lt"/>
              </a:rPr>
              <a:t>IoV and its Communication Models</a:t>
            </a:r>
          </a:p>
        </p:txBody>
      </p:sp>
      <p:pic>
        <p:nvPicPr>
          <p:cNvPr id="4" name="Picture 3">
            <a:extLst>
              <a:ext uri="{FF2B5EF4-FFF2-40B4-BE49-F238E27FC236}">
                <a16:creationId xmlns:a16="http://schemas.microsoft.com/office/drawing/2014/main" id="{7182FB6B-6E0C-07A0-B836-A1F1F56418DE}"/>
              </a:ext>
            </a:extLst>
          </p:cNvPr>
          <p:cNvPicPr>
            <a:picLocks noChangeAspect="1"/>
          </p:cNvPicPr>
          <p:nvPr/>
        </p:nvPicPr>
        <p:blipFill>
          <a:blip r:embed="rId2"/>
          <a:stretch>
            <a:fillRect/>
          </a:stretch>
        </p:blipFill>
        <p:spPr>
          <a:xfrm>
            <a:off x="840448" y="2638065"/>
            <a:ext cx="6399338" cy="3643179"/>
          </a:xfrm>
          <a:prstGeom prst="rect">
            <a:avLst/>
          </a:prstGeom>
        </p:spPr>
      </p:pic>
      <p:sp>
        <p:nvSpPr>
          <p:cNvPr id="5" name="TextBox 4">
            <a:extLst>
              <a:ext uri="{FF2B5EF4-FFF2-40B4-BE49-F238E27FC236}">
                <a16:creationId xmlns:a16="http://schemas.microsoft.com/office/drawing/2014/main" id="{AF4A80E3-22FF-3D1C-B8B6-775F6DEDBCE0}"/>
              </a:ext>
            </a:extLst>
          </p:cNvPr>
          <p:cNvSpPr txBox="1"/>
          <p:nvPr/>
        </p:nvSpPr>
        <p:spPr>
          <a:xfrm>
            <a:off x="7670801" y="4160079"/>
            <a:ext cx="3680751" cy="2031325"/>
          </a:xfrm>
          <a:prstGeom prst="rect">
            <a:avLst/>
          </a:prstGeom>
          <a:noFill/>
        </p:spPr>
        <p:txBody>
          <a:bodyPr wrap="none" rtlCol="0">
            <a:spAutoFit/>
          </a:bodyPr>
          <a:lstStyle/>
          <a:p>
            <a:r>
              <a:rPr lang="en-US" b="1" dirty="0"/>
              <a:t>5 Key Communication Models in V2X</a:t>
            </a:r>
          </a:p>
          <a:p>
            <a:endParaRPr lang="en-US" dirty="0"/>
          </a:p>
          <a:p>
            <a:pPr marL="285750" indent="-285750">
              <a:buFontTx/>
              <a:buChar char="-"/>
            </a:pPr>
            <a:r>
              <a:rPr lang="en-US" dirty="0"/>
              <a:t>Vehicle to Vehicle (V2V)</a:t>
            </a:r>
          </a:p>
          <a:p>
            <a:pPr marL="285750" indent="-285750">
              <a:buFontTx/>
              <a:buChar char="-"/>
            </a:pPr>
            <a:r>
              <a:rPr lang="en-US" dirty="0"/>
              <a:t>Vehicle to Infrastructure (V2I)</a:t>
            </a:r>
          </a:p>
          <a:p>
            <a:pPr marL="285750" indent="-285750">
              <a:buFontTx/>
              <a:buChar char="-"/>
            </a:pPr>
            <a:r>
              <a:rPr lang="en-US" dirty="0">
                <a:solidFill>
                  <a:srgbClr val="0070C0"/>
                </a:solidFill>
              </a:rPr>
              <a:t>Vehicle to Roadside (V2R)</a:t>
            </a:r>
          </a:p>
          <a:p>
            <a:pPr marL="285750" indent="-285750">
              <a:buFontTx/>
              <a:buChar char="-"/>
            </a:pPr>
            <a:r>
              <a:rPr lang="en-US" dirty="0">
                <a:solidFill>
                  <a:srgbClr val="0070C0"/>
                </a:solidFill>
              </a:rPr>
              <a:t>Vehicle to Pedestrian (V2P)</a:t>
            </a:r>
          </a:p>
          <a:p>
            <a:pPr marL="285750" indent="-285750">
              <a:buFontTx/>
              <a:buChar char="-"/>
            </a:pPr>
            <a:r>
              <a:rPr lang="en-US" dirty="0">
                <a:solidFill>
                  <a:srgbClr val="0070C0"/>
                </a:solidFill>
              </a:rPr>
              <a:t>Vehicle to Sensors (V2S)</a:t>
            </a:r>
          </a:p>
        </p:txBody>
      </p:sp>
      <p:sp>
        <p:nvSpPr>
          <p:cNvPr id="10" name="TextBox 9">
            <a:extLst>
              <a:ext uri="{FF2B5EF4-FFF2-40B4-BE49-F238E27FC236}">
                <a16:creationId xmlns:a16="http://schemas.microsoft.com/office/drawing/2014/main" id="{09E3E753-66BF-D985-068A-3F9FE96B8AB8}"/>
              </a:ext>
            </a:extLst>
          </p:cNvPr>
          <p:cNvSpPr txBox="1"/>
          <p:nvPr/>
        </p:nvSpPr>
        <p:spPr>
          <a:xfrm>
            <a:off x="7569200" y="1543759"/>
            <a:ext cx="4450079" cy="2308324"/>
          </a:xfrm>
          <a:prstGeom prst="rect">
            <a:avLst/>
          </a:prstGeom>
          <a:noFill/>
        </p:spPr>
        <p:txBody>
          <a:bodyPr wrap="square" rtlCol="0">
            <a:spAutoFit/>
          </a:bodyPr>
          <a:lstStyle/>
          <a:p>
            <a:r>
              <a:rPr lang="en-US" b="1" dirty="0"/>
              <a:t>IoV  </a:t>
            </a:r>
            <a:r>
              <a:rPr lang="en-US" dirty="0"/>
              <a:t>introduces information interactivity between the vehicle and all entities that may affect the vehicle. (V2X)</a:t>
            </a:r>
          </a:p>
          <a:p>
            <a:endParaRPr lang="en-US" dirty="0"/>
          </a:p>
          <a:p>
            <a:r>
              <a:rPr lang="en-US" b="1" dirty="0"/>
              <a:t>Aim is to:</a:t>
            </a:r>
          </a:p>
          <a:p>
            <a:r>
              <a:rPr lang="en-US" dirty="0"/>
              <a:t>     - reduce accidents</a:t>
            </a:r>
          </a:p>
          <a:p>
            <a:r>
              <a:rPr lang="en-US" dirty="0"/>
              <a:t>     - alleviate traffic congestion</a:t>
            </a:r>
          </a:p>
          <a:p>
            <a:r>
              <a:rPr lang="en-US" dirty="0"/>
              <a:t>     - provide other information services</a:t>
            </a:r>
          </a:p>
        </p:txBody>
      </p:sp>
      <p:sp>
        <p:nvSpPr>
          <p:cNvPr id="6" name="TextBox 5">
            <a:extLst>
              <a:ext uri="{FF2B5EF4-FFF2-40B4-BE49-F238E27FC236}">
                <a16:creationId xmlns:a16="http://schemas.microsoft.com/office/drawing/2014/main" id="{C4AA7C7B-91EA-CCF1-F720-0055F091BFAF}"/>
              </a:ext>
            </a:extLst>
          </p:cNvPr>
          <p:cNvSpPr txBox="1"/>
          <p:nvPr/>
        </p:nvSpPr>
        <p:spPr>
          <a:xfrm>
            <a:off x="647311" y="1312223"/>
            <a:ext cx="6512085" cy="1200329"/>
          </a:xfrm>
          <a:prstGeom prst="rect">
            <a:avLst/>
          </a:prstGeom>
          <a:noFill/>
        </p:spPr>
        <p:txBody>
          <a:bodyPr wrap="square" rtlCol="0">
            <a:spAutoFit/>
          </a:bodyPr>
          <a:lstStyle/>
          <a:p>
            <a:r>
              <a:rPr lang="en-US" i="0" dirty="0">
                <a:solidFill>
                  <a:srgbClr val="292929"/>
                </a:solidFill>
                <a:effectLst/>
              </a:rPr>
              <a:t>IoV is the </a:t>
            </a:r>
            <a:r>
              <a:rPr lang="en-US" i="0" dirty="0">
                <a:solidFill>
                  <a:srgbClr val="0070C0"/>
                </a:solidFill>
                <a:effectLst/>
              </a:rPr>
              <a:t>evolution</a:t>
            </a:r>
            <a:r>
              <a:rPr lang="en-US" i="0" dirty="0">
                <a:solidFill>
                  <a:srgbClr val="292929"/>
                </a:solidFill>
                <a:effectLst/>
              </a:rPr>
              <a:t> of that conventional </a:t>
            </a:r>
            <a:r>
              <a:rPr lang="en-US" i="0" dirty="0">
                <a:effectLst/>
              </a:rPr>
              <a:t>VANET</a:t>
            </a:r>
            <a:r>
              <a:rPr lang="en-US" i="0" dirty="0">
                <a:solidFill>
                  <a:srgbClr val="292929"/>
                </a:solidFill>
                <a:effectLst/>
              </a:rPr>
              <a:t>, which refers to the network of different entities, such as </a:t>
            </a:r>
            <a:r>
              <a:rPr lang="en-US" i="1" dirty="0">
                <a:solidFill>
                  <a:srgbClr val="292929"/>
                </a:solidFill>
                <a:effectLst/>
              </a:rPr>
              <a:t>vehicles, pedestrians, roads, parking lots and city infrastructure</a:t>
            </a:r>
            <a:r>
              <a:rPr lang="en-US" i="0" dirty="0">
                <a:solidFill>
                  <a:srgbClr val="292929"/>
                </a:solidFill>
                <a:effectLst/>
              </a:rPr>
              <a:t> and provides real-time communication among them</a:t>
            </a:r>
            <a:endParaRPr lang="en-US" dirty="0"/>
          </a:p>
        </p:txBody>
      </p:sp>
      <p:sp>
        <p:nvSpPr>
          <p:cNvPr id="7" name="Date Placeholder 6">
            <a:extLst>
              <a:ext uri="{FF2B5EF4-FFF2-40B4-BE49-F238E27FC236}">
                <a16:creationId xmlns:a16="http://schemas.microsoft.com/office/drawing/2014/main" id="{81DC21AE-E0E2-6827-112B-BB179BBDB576}"/>
              </a:ext>
            </a:extLst>
          </p:cNvPr>
          <p:cNvSpPr>
            <a:spLocks noGrp="1"/>
          </p:cNvSpPr>
          <p:nvPr>
            <p:ph type="dt" sz="half" idx="10"/>
          </p:nvPr>
        </p:nvSpPr>
        <p:spPr/>
        <p:txBody>
          <a:bodyPr/>
          <a:lstStyle/>
          <a:p>
            <a:fld id="{E8ED776E-8CFF-48AF-8383-BDF8945F5D58}" type="datetime1">
              <a:rPr lang="en-US" smtClean="0"/>
              <a:t>5/11/2022</a:t>
            </a:fld>
            <a:endParaRPr lang="en-US" dirty="0"/>
          </a:p>
        </p:txBody>
      </p:sp>
      <p:sp>
        <p:nvSpPr>
          <p:cNvPr id="11" name="Footer Placeholder 10">
            <a:extLst>
              <a:ext uri="{FF2B5EF4-FFF2-40B4-BE49-F238E27FC236}">
                <a16:creationId xmlns:a16="http://schemas.microsoft.com/office/drawing/2014/main" id="{5762DFF4-B5BC-A95E-6389-5B3EEDAA8301}"/>
              </a:ext>
            </a:extLst>
          </p:cNvPr>
          <p:cNvSpPr>
            <a:spLocks noGrp="1"/>
          </p:cNvSpPr>
          <p:nvPr>
            <p:ph type="ftr" sz="quarter" idx="11"/>
          </p:nvPr>
        </p:nvSpPr>
        <p:spPr/>
        <p:txBody>
          <a:bodyPr/>
          <a:lstStyle/>
          <a:p>
            <a:r>
              <a:rPr lang="pt-BR"/>
              <a:t>E L V I S   Y E B O A H - D U A K O</a:t>
            </a:r>
            <a:endParaRPr lang="en-US" dirty="0"/>
          </a:p>
        </p:txBody>
      </p:sp>
      <p:sp>
        <p:nvSpPr>
          <p:cNvPr id="12" name="Slide Number Placeholder 11">
            <a:extLst>
              <a:ext uri="{FF2B5EF4-FFF2-40B4-BE49-F238E27FC236}">
                <a16:creationId xmlns:a16="http://schemas.microsoft.com/office/drawing/2014/main" id="{564B0B66-1768-A44F-DC77-8104EDB3A787}"/>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3841903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3E88287-E095-232A-3390-B15E8FCD8D5F}"/>
              </a:ext>
            </a:extLst>
          </p:cNvPr>
          <p:cNvCxnSpPr/>
          <p:nvPr/>
        </p:nvCxnSpPr>
        <p:spPr>
          <a:xfrm>
            <a:off x="506437" y="1252025"/>
            <a:ext cx="11127545"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B108C03-42D3-12CC-F23A-47FD3C743F77}"/>
              </a:ext>
            </a:extLst>
          </p:cNvPr>
          <p:cNvSpPr txBox="1"/>
          <p:nvPr/>
        </p:nvSpPr>
        <p:spPr>
          <a:xfrm>
            <a:off x="558018" y="331411"/>
            <a:ext cx="11127545" cy="800219"/>
          </a:xfrm>
          <a:prstGeom prst="rect">
            <a:avLst/>
          </a:prstGeom>
          <a:noFill/>
        </p:spPr>
        <p:txBody>
          <a:bodyPr wrap="square" rtlCol="0">
            <a:spAutoFit/>
          </a:bodyPr>
          <a:lstStyle/>
          <a:p>
            <a:r>
              <a:rPr lang="en-US" sz="4600" dirty="0">
                <a:latin typeface="+mj-lt"/>
              </a:rPr>
              <a:t>Communication Technologies in IoV</a:t>
            </a:r>
          </a:p>
        </p:txBody>
      </p:sp>
      <p:sp>
        <p:nvSpPr>
          <p:cNvPr id="5" name="TextBox 4">
            <a:extLst>
              <a:ext uri="{FF2B5EF4-FFF2-40B4-BE49-F238E27FC236}">
                <a16:creationId xmlns:a16="http://schemas.microsoft.com/office/drawing/2014/main" id="{AF4A80E3-22FF-3D1C-B8B6-775F6DEDBCE0}"/>
              </a:ext>
            </a:extLst>
          </p:cNvPr>
          <p:cNvSpPr txBox="1"/>
          <p:nvPr/>
        </p:nvSpPr>
        <p:spPr>
          <a:xfrm>
            <a:off x="6777439" y="5602832"/>
            <a:ext cx="2911246" cy="646331"/>
          </a:xfrm>
          <a:prstGeom prst="rect">
            <a:avLst/>
          </a:prstGeom>
          <a:noFill/>
        </p:spPr>
        <p:txBody>
          <a:bodyPr wrap="none" rtlCol="0">
            <a:spAutoFit/>
          </a:bodyPr>
          <a:lstStyle/>
          <a:p>
            <a:r>
              <a:rPr lang="en-US" b="1" dirty="0"/>
              <a:t>Wireless Fidelity / Ethernet</a:t>
            </a:r>
          </a:p>
          <a:p>
            <a:pPr marL="285750" indent="-285750">
              <a:buFontTx/>
              <a:buChar char="-"/>
            </a:pPr>
            <a:r>
              <a:rPr lang="en-US" dirty="0"/>
              <a:t>Vehicle to Sensors (V2S)</a:t>
            </a:r>
          </a:p>
        </p:txBody>
      </p:sp>
      <p:pic>
        <p:nvPicPr>
          <p:cNvPr id="7" name="Picture 6">
            <a:extLst>
              <a:ext uri="{FF2B5EF4-FFF2-40B4-BE49-F238E27FC236}">
                <a16:creationId xmlns:a16="http://schemas.microsoft.com/office/drawing/2014/main" id="{B7E5C8E3-1230-4520-ACF6-7853E4394A73}"/>
              </a:ext>
            </a:extLst>
          </p:cNvPr>
          <p:cNvPicPr>
            <a:picLocks noChangeAspect="1"/>
          </p:cNvPicPr>
          <p:nvPr/>
        </p:nvPicPr>
        <p:blipFill>
          <a:blip r:embed="rId3"/>
          <a:stretch>
            <a:fillRect/>
          </a:stretch>
        </p:blipFill>
        <p:spPr>
          <a:xfrm>
            <a:off x="4883317" y="1442414"/>
            <a:ext cx="1652437" cy="1201195"/>
          </a:xfrm>
          <a:prstGeom prst="rect">
            <a:avLst/>
          </a:prstGeom>
        </p:spPr>
      </p:pic>
      <p:pic>
        <p:nvPicPr>
          <p:cNvPr id="12" name="Picture 11">
            <a:extLst>
              <a:ext uri="{FF2B5EF4-FFF2-40B4-BE49-F238E27FC236}">
                <a16:creationId xmlns:a16="http://schemas.microsoft.com/office/drawing/2014/main" id="{45DD3AE6-70E7-30B5-93E7-B3C4DB950691}"/>
              </a:ext>
            </a:extLst>
          </p:cNvPr>
          <p:cNvPicPr>
            <a:picLocks noChangeAspect="1"/>
          </p:cNvPicPr>
          <p:nvPr/>
        </p:nvPicPr>
        <p:blipFill rotWithShape="1">
          <a:blip r:embed="rId4"/>
          <a:srcRect l="18050" r="23585"/>
          <a:stretch/>
        </p:blipFill>
        <p:spPr>
          <a:xfrm>
            <a:off x="2247523" y="3086532"/>
            <a:ext cx="1652437" cy="1602579"/>
          </a:xfrm>
          <a:prstGeom prst="rect">
            <a:avLst/>
          </a:prstGeom>
        </p:spPr>
      </p:pic>
      <p:pic>
        <p:nvPicPr>
          <p:cNvPr id="14" name="Picture 13">
            <a:extLst>
              <a:ext uri="{FF2B5EF4-FFF2-40B4-BE49-F238E27FC236}">
                <a16:creationId xmlns:a16="http://schemas.microsoft.com/office/drawing/2014/main" id="{1ABA0CA5-FD02-230F-1CD1-E1C89DD591FD}"/>
              </a:ext>
            </a:extLst>
          </p:cNvPr>
          <p:cNvPicPr>
            <a:picLocks noChangeAspect="1"/>
          </p:cNvPicPr>
          <p:nvPr/>
        </p:nvPicPr>
        <p:blipFill>
          <a:blip r:embed="rId5"/>
          <a:stretch>
            <a:fillRect/>
          </a:stretch>
        </p:blipFill>
        <p:spPr>
          <a:xfrm>
            <a:off x="7796229" y="3086532"/>
            <a:ext cx="1652437" cy="1652437"/>
          </a:xfrm>
          <a:prstGeom prst="rect">
            <a:avLst/>
          </a:prstGeom>
        </p:spPr>
      </p:pic>
      <p:pic>
        <p:nvPicPr>
          <p:cNvPr id="16" name="Picture 15">
            <a:extLst>
              <a:ext uri="{FF2B5EF4-FFF2-40B4-BE49-F238E27FC236}">
                <a16:creationId xmlns:a16="http://schemas.microsoft.com/office/drawing/2014/main" id="{B5548DDD-E65A-5207-F3F6-8D9A3603C7D3}"/>
              </a:ext>
            </a:extLst>
          </p:cNvPr>
          <p:cNvPicPr>
            <a:picLocks noChangeAspect="1"/>
          </p:cNvPicPr>
          <p:nvPr/>
        </p:nvPicPr>
        <p:blipFill>
          <a:blip r:embed="rId6"/>
          <a:stretch>
            <a:fillRect/>
          </a:stretch>
        </p:blipFill>
        <p:spPr>
          <a:xfrm>
            <a:off x="4883316" y="5199705"/>
            <a:ext cx="1652437" cy="1157504"/>
          </a:xfrm>
          <a:prstGeom prst="rect">
            <a:avLst/>
          </a:prstGeom>
        </p:spPr>
      </p:pic>
      <p:pic>
        <p:nvPicPr>
          <p:cNvPr id="18" name="Picture 17">
            <a:extLst>
              <a:ext uri="{FF2B5EF4-FFF2-40B4-BE49-F238E27FC236}">
                <a16:creationId xmlns:a16="http://schemas.microsoft.com/office/drawing/2014/main" id="{D420DE9D-7944-FD8C-9401-0CCD59ADAFF2}"/>
              </a:ext>
            </a:extLst>
          </p:cNvPr>
          <p:cNvPicPr>
            <a:picLocks noChangeAspect="1"/>
          </p:cNvPicPr>
          <p:nvPr/>
        </p:nvPicPr>
        <p:blipFill rotWithShape="1">
          <a:blip r:embed="rId7"/>
          <a:srcRect l="28098" t="22071" r="24223" b="31375"/>
          <a:stretch/>
        </p:blipFill>
        <p:spPr>
          <a:xfrm>
            <a:off x="4284012" y="2895148"/>
            <a:ext cx="3128165" cy="2035206"/>
          </a:xfrm>
          <a:prstGeom prst="rect">
            <a:avLst/>
          </a:prstGeom>
        </p:spPr>
      </p:pic>
      <p:sp>
        <p:nvSpPr>
          <p:cNvPr id="20" name="TextBox 19">
            <a:extLst>
              <a:ext uri="{FF2B5EF4-FFF2-40B4-BE49-F238E27FC236}">
                <a16:creationId xmlns:a16="http://schemas.microsoft.com/office/drawing/2014/main" id="{1562041A-FDB3-B3E9-EF60-8B4CF7D42FCD}"/>
              </a:ext>
            </a:extLst>
          </p:cNvPr>
          <p:cNvSpPr txBox="1"/>
          <p:nvPr/>
        </p:nvSpPr>
        <p:spPr>
          <a:xfrm>
            <a:off x="6777439" y="1503565"/>
            <a:ext cx="5028481" cy="923330"/>
          </a:xfrm>
          <a:prstGeom prst="rect">
            <a:avLst/>
          </a:prstGeom>
          <a:noFill/>
        </p:spPr>
        <p:txBody>
          <a:bodyPr wrap="square">
            <a:spAutoFit/>
          </a:bodyPr>
          <a:lstStyle/>
          <a:p>
            <a:r>
              <a:rPr lang="en-US" b="1" dirty="0"/>
              <a:t>Wireless Access in Vehicular Environments (WAVE)</a:t>
            </a:r>
          </a:p>
          <a:p>
            <a:pPr marL="285750" indent="-285750">
              <a:buFontTx/>
              <a:buChar char="-"/>
            </a:pPr>
            <a:r>
              <a:rPr lang="en-US" dirty="0"/>
              <a:t>Vehicle to Vehicle (V2V)</a:t>
            </a:r>
          </a:p>
          <a:p>
            <a:pPr marL="285750" indent="-285750">
              <a:buFontTx/>
              <a:buChar char="-"/>
            </a:pPr>
            <a:r>
              <a:rPr lang="en-US" dirty="0"/>
              <a:t>Vehicle to Roadside (V2R)</a:t>
            </a:r>
          </a:p>
        </p:txBody>
      </p:sp>
      <p:sp>
        <p:nvSpPr>
          <p:cNvPr id="22" name="TextBox 21">
            <a:extLst>
              <a:ext uri="{FF2B5EF4-FFF2-40B4-BE49-F238E27FC236}">
                <a16:creationId xmlns:a16="http://schemas.microsoft.com/office/drawing/2014/main" id="{AEA902E1-6EE8-A736-57CA-6C1F7B8E416D}"/>
              </a:ext>
            </a:extLst>
          </p:cNvPr>
          <p:cNvSpPr txBox="1"/>
          <p:nvPr/>
        </p:nvSpPr>
        <p:spPr>
          <a:xfrm>
            <a:off x="9458227" y="3312585"/>
            <a:ext cx="2733773" cy="1200329"/>
          </a:xfrm>
          <a:prstGeom prst="rect">
            <a:avLst/>
          </a:prstGeom>
          <a:noFill/>
        </p:spPr>
        <p:txBody>
          <a:bodyPr wrap="square">
            <a:spAutoFit/>
          </a:bodyPr>
          <a:lstStyle/>
          <a:p>
            <a:r>
              <a:rPr lang="en-US" b="1" dirty="0"/>
              <a:t>LTE/4G/5G/B5G</a:t>
            </a:r>
          </a:p>
          <a:p>
            <a:pPr marL="285750" indent="-285750">
              <a:buFontTx/>
              <a:buChar char="-"/>
            </a:pPr>
            <a:r>
              <a:rPr lang="en-US" dirty="0"/>
              <a:t>Vehicle to Infrastructure (V2I)</a:t>
            </a:r>
          </a:p>
          <a:p>
            <a:endParaRPr lang="en-US" dirty="0"/>
          </a:p>
        </p:txBody>
      </p:sp>
      <p:sp>
        <p:nvSpPr>
          <p:cNvPr id="24" name="TextBox 23">
            <a:extLst>
              <a:ext uri="{FF2B5EF4-FFF2-40B4-BE49-F238E27FC236}">
                <a16:creationId xmlns:a16="http://schemas.microsoft.com/office/drawing/2014/main" id="{85AEB57C-CCCC-9D80-BB5D-061F28C0A1CE}"/>
              </a:ext>
            </a:extLst>
          </p:cNvPr>
          <p:cNvSpPr txBox="1"/>
          <p:nvPr/>
        </p:nvSpPr>
        <p:spPr>
          <a:xfrm>
            <a:off x="1266108" y="4738969"/>
            <a:ext cx="3375522" cy="1200329"/>
          </a:xfrm>
          <a:prstGeom prst="rect">
            <a:avLst/>
          </a:prstGeom>
          <a:noFill/>
        </p:spPr>
        <p:txBody>
          <a:bodyPr wrap="square">
            <a:spAutoFit/>
          </a:bodyPr>
          <a:lstStyle/>
          <a:p>
            <a:r>
              <a:rPr lang="en-US" b="1" dirty="0"/>
              <a:t>Near Field Communication (NFC)</a:t>
            </a:r>
          </a:p>
          <a:p>
            <a:pPr marL="285750" indent="-285750">
              <a:buFontTx/>
              <a:buChar char="-"/>
            </a:pPr>
            <a:r>
              <a:rPr lang="en-US" dirty="0"/>
              <a:t>Vehicle to Pedestrian (V2P)</a:t>
            </a:r>
          </a:p>
          <a:p>
            <a:endParaRPr lang="en-US" dirty="0"/>
          </a:p>
          <a:p>
            <a:endParaRPr lang="en-US" b="1" dirty="0"/>
          </a:p>
        </p:txBody>
      </p:sp>
      <p:sp>
        <p:nvSpPr>
          <p:cNvPr id="25" name="Date Placeholder 24">
            <a:extLst>
              <a:ext uri="{FF2B5EF4-FFF2-40B4-BE49-F238E27FC236}">
                <a16:creationId xmlns:a16="http://schemas.microsoft.com/office/drawing/2014/main" id="{EC88C1C0-E12D-1466-6FC7-D11F2C7E7EA8}"/>
              </a:ext>
            </a:extLst>
          </p:cNvPr>
          <p:cNvSpPr>
            <a:spLocks noGrp="1"/>
          </p:cNvSpPr>
          <p:nvPr>
            <p:ph type="dt" sz="half" idx="10"/>
          </p:nvPr>
        </p:nvSpPr>
        <p:spPr/>
        <p:txBody>
          <a:bodyPr/>
          <a:lstStyle/>
          <a:p>
            <a:fld id="{1BE727BE-572A-4EFF-90C9-BB8588974EF1}" type="datetime1">
              <a:rPr lang="en-US" smtClean="0"/>
              <a:t>5/11/2022</a:t>
            </a:fld>
            <a:endParaRPr lang="en-US" dirty="0"/>
          </a:p>
        </p:txBody>
      </p:sp>
      <p:sp>
        <p:nvSpPr>
          <p:cNvPr id="26" name="Footer Placeholder 25">
            <a:extLst>
              <a:ext uri="{FF2B5EF4-FFF2-40B4-BE49-F238E27FC236}">
                <a16:creationId xmlns:a16="http://schemas.microsoft.com/office/drawing/2014/main" id="{4A14521F-2C6E-E178-BDA8-271F4E7D7F7C}"/>
              </a:ext>
            </a:extLst>
          </p:cNvPr>
          <p:cNvSpPr>
            <a:spLocks noGrp="1"/>
          </p:cNvSpPr>
          <p:nvPr>
            <p:ph type="ftr" sz="quarter" idx="11"/>
          </p:nvPr>
        </p:nvSpPr>
        <p:spPr/>
        <p:txBody>
          <a:bodyPr/>
          <a:lstStyle/>
          <a:p>
            <a:r>
              <a:rPr lang="pt-BR"/>
              <a:t>E L V I S   Y E B O A H - D U A K O</a:t>
            </a:r>
            <a:endParaRPr lang="en-US" dirty="0"/>
          </a:p>
        </p:txBody>
      </p:sp>
      <p:sp>
        <p:nvSpPr>
          <p:cNvPr id="27" name="Slide Number Placeholder 26">
            <a:extLst>
              <a:ext uri="{FF2B5EF4-FFF2-40B4-BE49-F238E27FC236}">
                <a16:creationId xmlns:a16="http://schemas.microsoft.com/office/drawing/2014/main" id="{6D48480D-183B-CA62-94F4-467A28FB3BC5}"/>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3541258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3E88287-E095-232A-3390-B15E8FCD8D5F}"/>
              </a:ext>
            </a:extLst>
          </p:cNvPr>
          <p:cNvCxnSpPr/>
          <p:nvPr/>
        </p:nvCxnSpPr>
        <p:spPr>
          <a:xfrm>
            <a:off x="506437" y="1252025"/>
            <a:ext cx="11127545"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B108C03-42D3-12CC-F23A-47FD3C743F77}"/>
              </a:ext>
            </a:extLst>
          </p:cNvPr>
          <p:cNvSpPr txBox="1"/>
          <p:nvPr/>
        </p:nvSpPr>
        <p:spPr>
          <a:xfrm>
            <a:off x="558018" y="331411"/>
            <a:ext cx="11127545" cy="800219"/>
          </a:xfrm>
          <a:prstGeom prst="rect">
            <a:avLst/>
          </a:prstGeom>
          <a:noFill/>
        </p:spPr>
        <p:txBody>
          <a:bodyPr wrap="square" rtlCol="0">
            <a:spAutoFit/>
          </a:bodyPr>
          <a:lstStyle/>
          <a:p>
            <a:r>
              <a:rPr lang="en-US" sz="4600" dirty="0">
                <a:latin typeface="+mj-lt"/>
              </a:rPr>
              <a:t>Structure of the IoV System</a:t>
            </a:r>
          </a:p>
        </p:txBody>
      </p:sp>
      <p:pic>
        <p:nvPicPr>
          <p:cNvPr id="4" name="Picture 3">
            <a:extLst>
              <a:ext uri="{FF2B5EF4-FFF2-40B4-BE49-F238E27FC236}">
                <a16:creationId xmlns:a16="http://schemas.microsoft.com/office/drawing/2014/main" id="{F58BFAF8-05B8-EE94-DA19-5D3965A3DB72}"/>
              </a:ext>
            </a:extLst>
          </p:cNvPr>
          <p:cNvPicPr>
            <a:picLocks noChangeAspect="1"/>
          </p:cNvPicPr>
          <p:nvPr/>
        </p:nvPicPr>
        <p:blipFill>
          <a:blip r:embed="rId2"/>
          <a:stretch>
            <a:fillRect/>
          </a:stretch>
        </p:blipFill>
        <p:spPr>
          <a:xfrm>
            <a:off x="1209040" y="1182430"/>
            <a:ext cx="8849360" cy="5127641"/>
          </a:xfrm>
          <a:prstGeom prst="rect">
            <a:avLst/>
          </a:prstGeom>
        </p:spPr>
      </p:pic>
      <p:sp>
        <p:nvSpPr>
          <p:cNvPr id="5" name="Date Placeholder 4">
            <a:extLst>
              <a:ext uri="{FF2B5EF4-FFF2-40B4-BE49-F238E27FC236}">
                <a16:creationId xmlns:a16="http://schemas.microsoft.com/office/drawing/2014/main" id="{CAB457E5-1518-F9CD-A70E-92E264F5F190}"/>
              </a:ext>
            </a:extLst>
          </p:cNvPr>
          <p:cNvSpPr>
            <a:spLocks noGrp="1"/>
          </p:cNvSpPr>
          <p:nvPr>
            <p:ph type="dt" sz="half" idx="10"/>
          </p:nvPr>
        </p:nvSpPr>
        <p:spPr/>
        <p:txBody>
          <a:bodyPr/>
          <a:lstStyle/>
          <a:p>
            <a:fld id="{43FE57D4-DAF1-42BA-BB3C-19D7B434D06C}" type="datetime1">
              <a:rPr lang="en-US" smtClean="0"/>
              <a:t>5/11/2022</a:t>
            </a:fld>
            <a:endParaRPr lang="en-US" dirty="0"/>
          </a:p>
        </p:txBody>
      </p:sp>
      <p:sp>
        <p:nvSpPr>
          <p:cNvPr id="6" name="Footer Placeholder 5">
            <a:extLst>
              <a:ext uri="{FF2B5EF4-FFF2-40B4-BE49-F238E27FC236}">
                <a16:creationId xmlns:a16="http://schemas.microsoft.com/office/drawing/2014/main" id="{68580FE5-E937-66AF-EF7A-154DFC801FDF}"/>
              </a:ext>
            </a:extLst>
          </p:cNvPr>
          <p:cNvSpPr>
            <a:spLocks noGrp="1"/>
          </p:cNvSpPr>
          <p:nvPr>
            <p:ph type="ftr" sz="quarter" idx="11"/>
          </p:nvPr>
        </p:nvSpPr>
        <p:spPr/>
        <p:txBody>
          <a:bodyPr/>
          <a:lstStyle/>
          <a:p>
            <a:r>
              <a:rPr lang="pt-BR"/>
              <a:t>E L V I S   Y E B O A H - D U A K O</a:t>
            </a:r>
            <a:endParaRPr lang="en-US" dirty="0"/>
          </a:p>
        </p:txBody>
      </p:sp>
      <p:sp>
        <p:nvSpPr>
          <p:cNvPr id="7" name="Slide Number Placeholder 6">
            <a:extLst>
              <a:ext uri="{FF2B5EF4-FFF2-40B4-BE49-F238E27FC236}">
                <a16:creationId xmlns:a16="http://schemas.microsoft.com/office/drawing/2014/main" id="{E825969B-4C34-EFC8-7D03-DD46AAEF08E0}"/>
              </a:ext>
            </a:extLst>
          </p:cNvPr>
          <p:cNvSpPr>
            <a:spLocks noGrp="1"/>
          </p:cNvSpPr>
          <p:nvPr>
            <p:ph type="sldNum" sz="quarter" idx="12"/>
          </p:nvPr>
        </p:nvSpPr>
        <p:spPr/>
        <p:txBody>
          <a:bodyPr/>
          <a:lstStyle/>
          <a:p>
            <a:fld id="{3A98EE3D-8CD1-4C3F-BD1C-C98C9596463C}" type="slidenum">
              <a:rPr lang="en-US" smtClean="0"/>
              <a:t>12</a:t>
            </a:fld>
            <a:endParaRPr lang="en-US" dirty="0"/>
          </a:p>
        </p:txBody>
      </p:sp>
    </p:spTree>
    <p:extLst>
      <p:ext uri="{BB962C8B-B14F-4D97-AF65-F5344CB8AC3E}">
        <p14:creationId xmlns:p14="http://schemas.microsoft.com/office/powerpoint/2010/main" val="369448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3E88287-E095-232A-3390-B15E8FCD8D5F}"/>
              </a:ext>
            </a:extLst>
          </p:cNvPr>
          <p:cNvCxnSpPr/>
          <p:nvPr/>
        </p:nvCxnSpPr>
        <p:spPr>
          <a:xfrm>
            <a:off x="506437" y="1252025"/>
            <a:ext cx="11127545"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B108C03-42D3-12CC-F23A-47FD3C743F77}"/>
              </a:ext>
            </a:extLst>
          </p:cNvPr>
          <p:cNvSpPr txBox="1"/>
          <p:nvPr/>
        </p:nvSpPr>
        <p:spPr>
          <a:xfrm>
            <a:off x="558018" y="331411"/>
            <a:ext cx="11127545" cy="800219"/>
          </a:xfrm>
          <a:prstGeom prst="rect">
            <a:avLst/>
          </a:prstGeom>
          <a:noFill/>
        </p:spPr>
        <p:txBody>
          <a:bodyPr wrap="square" rtlCol="0">
            <a:spAutoFit/>
          </a:bodyPr>
          <a:lstStyle/>
          <a:p>
            <a:r>
              <a:rPr lang="en-US" sz="4600" dirty="0">
                <a:latin typeface="+mj-lt"/>
              </a:rPr>
              <a:t>IoV Network Architectures</a:t>
            </a:r>
          </a:p>
        </p:txBody>
      </p:sp>
      <p:pic>
        <p:nvPicPr>
          <p:cNvPr id="3" name="Picture 2">
            <a:extLst>
              <a:ext uri="{FF2B5EF4-FFF2-40B4-BE49-F238E27FC236}">
                <a16:creationId xmlns:a16="http://schemas.microsoft.com/office/drawing/2014/main" id="{9A9B9A83-2BA4-B27A-83DA-1C5338951016}"/>
              </a:ext>
            </a:extLst>
          </p:cNvPr>
          <p:cNvPicPr>
            <a:picLocks noChangeAspect="1"/>
          </p:cNvPicPr>
          <p:nvPr/>
        </p:nvPicPr>
        <p:blipFill>
          <a:blip r:embed="rId2"/>
          <a:stretch>
            <a:fillRect/>
          </a:stretch>
        </p:blipFill>
        <p:spPr>
          <a:xfrm>
            <a:off x="1029088" y="1779139"/>
            <a:ext cx="9926435" cy="4544059"/>
          </a:xfrm>
          <a:prstGeom prst="rect">
            <a:avLst/>
          </a:prstGeom>
        </p:spPr>
      </p:pic>
      <p:sp>
        <p:nvSpPr>
          <p:cNvPr id="5" name="TextBox 4">
            <a:extLst>
              <a:ext uri="{FF2B5EF4-FFF2-40B4-BE49-F238E27FC236}">
                <a16:creationId xmlns:a16="http://schemas.microsoft.com/office/drawing/2014/main" id="{7E5B7575-6C9E-6819-B80E-33BE9054D738}"/>
              </a:ext>
            </a:extLst>
          </p:cNvPr>
          <p:cNvSpPr txBox="1"/>
          <p:nvPr/>
        </p:nvSpPr>
        <p:spPr>
          <a:xfrm>
            <a:off x="697584" y="1372421"/>
            <a:ext cx="9386609" cy="369332"/>
          </a:xfrm>
          <a:prstGeom prst="rect">
            <a:avLst/>
          </a:prstGeom>
          <a:noFill/>
        </p:spPr>
        <p:txBody>
          <a:bodyPr wrap="none" rtlCol="0">
            <a:spAutoFit/>
          </a:bodyPr>
          <a:lstStyle/>
          <a:p>
            <a:r>
              <a:rPr lang="en-US" dirty="0"/>
              <a:t>Several Network Architectures have been proposed by researchers over the past couple of years.</a:t>
            </a:r>
          </a:p>
        </p:txBody>
      </p:sp>
      <p:sp>
        <p:nvSpPr>
          <p:cNvPr id="6" name="Date Placeholder 5">
            <a:extLst>
              <a:ext uri="{FF2B5EF4-FFF2-40B4-BE49-F238E27FC236}">
                <a16:creationId xmlns:a16="http://schemas.microsoft.com/office/drawing/2014/main" id="{C4F077AE-E674-033A-E682-9D73CE4E17A6}"/>
              </a:ext>
            </a:extLst>
          </p:cNvPr>
          <p:cNvSpPr>
            <a:spLocks noGrp="1"/>
          </p:cNvSpPr>
          <p:nvPr>
            <p:ph type="dt" sz="half" idx="10"/>
          </p:nvPr>
        </p:nvSpPr>
        <p:spPr/>
        <p:txBody>
          <a:bodyPr/>
          <a:lstStyle/>
          <a:p>
            <a:fld id="{E76E81F3-4D06-48CA-BA6A-7A1A0224AA5C}" type="datetime1">
              <a:rPr lang="en-US" smtClean="0"/>
              <a:t>5/11/2022</a:t>
            </a:fld>
            <a:endParaRPr lang="en-US" dirty="0"/>
          </a:p>
        </p:txBody>
      </p:sp>
      <p:sp>
        <p:nvSpPr>
          <p:cNvPr id="7" name="Footer Placeholder 6">
            <a:extLst>
              <a:ext uri="{FF2B5EF4-FFF2-40B4-BE49-F238E27FC236}">
                <a16:creationId xmlns:a16="http://schemas.microsoft.com/office/drawing/2014/main" id="{D6947355-B206-C41E-E2A0-EC3448C1E078}"/>
              </a:ext>
            </a:extLst>
          </p:cNvPr>
          <p:cNvSpPr>
            <a:spLocks noGrp="1"/>
          </p:cNvSpPr>
          <p:nvPr>
            <p:ph type="ftr" sz="quarter" idx="11"/>
          </p:nvPr>
        </p:nvSpPr>
        <p:spPr/>
        <p:txBody>
          <a:bodyPr/>
          <a:lstStyle/>
          <a:p>
            <a:r>
              <a:rPr lang="pt-BR"/>
              <a:t>E L V I S   Y E B O A H - D U A K O</a:t>
            </a:r>
            <a:endParaRPr lang="en-US" dirty="0"/>
          </a:p>
        </p:txBody>
      </p:sp>
      <p:sp>
        <p:nvSpPr>
          <p:cNvPr id="10" name="Slide Number Placeholder 9">
            <a:extLst>
              <a:ext uri="{FF2B5EF4-FFF2-40B4-BE49-F238E27FC236}">
                <a16:creationId xmlns:a16="http://schemas.microsoft.com/office/drawing/2014/main" id="{767C5A90-A354-369D-AE03-59D24CB82C24}"/>
              </a:ext>
            </a:extLst>
          </p:cNvPr>
          <p:cNvSpPr>
            <a:spLocks noGrp="1"/>
          </p:cNvSpPr>
          <p:nvPr>
            <p:ph type="sldNum" sz="quarter" idx="12"/>
          </p:nvPr>
        </p:nvSpPr>
        <p:spPr/>
        <p:txBody>
          <a:bodyPr/>
          <a:lstStyle/>
          <a:p>
            <a:fld id="{3A98EE3D-8CD1-4C3F-BD1C-C98C9596463C}" type="slidenum">
              <a:rPr lang="en-US" smtClean="0"/>
              <a:t>13</a:t>
            </a:fld>
            <a:endParaRPr lang="en-US" dirty="0"/>
          </a:p>
        </p:txBody>
      </p:sp>
    </p:spTree>
    <p:extLst>
      <p:ext uri="{BB962C8B-B14F-4D97-AF65-F5344CB8AC3E}">
        <p14:creationId xmlns:p14="http://schemas.microsoft.com/office/powerpoint/2010/main" val="1709072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3E88287-E095-232A-3390-B15E8FCD8D5F}"/>
              </a:ext>
            </a:extLst>
          </p:cNvPr>
          <p:cNvCxnSpPr/>
          <p:nvPr/>
        </p:nvCxnSpPr>
        <p:spPr>
          <a:xfrm>
            <a:off x="506437" y="1252025"/>
            <a:ext cx="11127545"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B108C03-42D3-12CC-F23A-47FD3C743F77}"/>
              </a:ext>
            </a:extLst>
          </p:cNvPr>
          <p:cNvSpPr txBox="1"/>
          <p:nvPr/>
        </p:nvSpPr>
        <p:spPr>
          <a:xfrm>
            <a:off x="558018" y="331411"/>
            <a:ext cx="11127545" cy="800219"/>
          </a:xfrm>
          <a:prstGeom prst="rect">
            <a:avLst/>
          </a:prstGeom>
          <a:noFill/>
        </p:spPr>
        <p:txBody>
          <a:bodyPr wrap="square" rtlCol="0">
            <a:spAutoFit/>
          </a:bodyPr>
          <a:lstStyle/>
          <a:p>
            <a:r>
              <a:rPr lang="en-US" sz="4600" dirty="0">
                <a:latin typeface="+mj-lt"/>
              </a:rPr>
              <a:t>Proposed IoV Network Architecture</a:t>
            </a:r>
          </a:p>
        </p:txBody>
      </p:sp>
      <p:pic>
        <p:nvPicPr>
          <p:cNvPr id="4" name="Picture 3">
            <a:extLst>
              <a:ext uri="{FF2B5EF4-FFF2-40B4-BE49-F238E27FC236}">
                <a16:creationId xmlns:a16="http://schemas.microsoft.com/office/drawing/2014/main" id="{78288DDD-1D51-03C4-F09C-3B0DCC647DC2}"/>
              </a:ext>
            </a:extLst>
          </p:cNvPr>
          <p:cNvPicPr>
            <a:picLocks noChangeAspect="1"/>
          </p:cNvPicPr>
          <p:nvPr/>
        </p:nvPicPr>
        <p:blipFill>
          <a:blip r:embed="rId2"/>
          <a:stretch>
            <a:fillRect/>
          </a:stretch>
        </p:blipFill>
        <p:spPr>
          <a:xfrm>
            <a:off x="225666" y="1268724"/>
            <a:ext cx="5251308" cy="4862771"/>
          </a:xfrm>
          <a:prstGeom prst="rect">
            <a:avLst/>
          </a:prstGeom>
        </p:spPr>
      </p:pic>
      <p:pic>
        <p:nvPicPr>
          <p:cNvPr id="7" name="Picture 6">
            <a:extLst>
              <a:ext uri="{FF2B5EF4-FFF2-40B4-BE49-F238E27FC236}">
                <a16:creationId xmlns:a16="http://schemas.microsoft.com/office/drawing/2014/main" id="{1EE64028-3524-49DF-7DE5-0AEB8C612C1D}"/>
              </a:ext>
            </a:extLst>
          </p:cNvPr>
          <p:cNvPicPr>
            <a:picLocks noChangeAspect="1"/>
          </p:cNvPicPr>
          <p:nvPr/>
        </p:nvPicPr>
        <p:blipFill>
          <a:blip r:embed="rId3"/>
          <a:stretch>
            <a:fillRect/>
          </a:stretch>
        </p:blipFill>
        <p:spPr>
          <a:xfrm>
            <a:off x="5639297" y="4853499"/>
            <a:ext cx="5916498" cy="1419960"/>
          </a:xfrm>
          <a:prstGeom prst="rect">
            <a:avLst/>
          </a:prstGeom>
        </p:spPr>
      </p:pic>
      <p:sp>
        <p:nvSpPr>
          <p:cNvPr id="10" name="TextBox 9">
            <a:extLst>
              <a:ext uri="{FF2B5EF4-FFF2-40B4-BE49-F238E27FC236}">
                <a16:creationId xmlns:a16="http://schemas.microsoft.com/office/drawing/2014/main" id="{63CCBFEF-7046-7031-BD5E-4DA600B25476}"/>
              </a:ext>
            </a:extLst>
          </p:cNvPr>
          <p:cNvSpPr txBox="1"/>
          <p:nvPr/>
        </p:nvSpPr>
        <p:spPr>
          <a:xfrm>
            <a:off x="414201" y="6150349"/>
            <a:ext cx="3001143" cy="246221"/>
          </a:xfrm>
          <a:prstGeom prst="rect">
            <a:avLst/>
          </a:prstGeom>
          <a:noFill/>
        </p:spPr>
        <p:txBody>
          <a:bodyPr wrap="none" rtlCol="0">
            <a:spAutoFit/>
          </a:bodyPr>
          <a:lstStyle/>
          <a:p>
            <a:r>
              <a:rPr lang="en-US" sz="1000" dirty="0"/>
              <a:t>Fig: Application Scenario of the Proposed Architecture</a:t>
            </a:r>
          </a:p>
        </p:txBody>
      </p:sp>
      <p:sp>
        <p:nvSpPr>
          <p:cNvPr id="11" name="TextBox 10">
            <a:extLst>
              <a:ext uri="{FF2B5EF4-FFF2-40B4-BE49-F238E27FC236}">
                <a16:creationId xmlns:a16="http://schemas.microsoft.com/office/drawing/2014/main" id="{73419B27-4821-DDEA-6385-2631739D9344}"/>
              </a:ext>
            </a:extLst>
          </p:cNvPr>
          <p:cNvSpPr txBox="1"/>
          <p:nvPr/>
        </p:nvSpPr>
        <p:spPr>
          <a:xfrm>
            <a:off x="7054395" y="6188616"/>
            <a:ext cx="2717411" cy="246221"/>
          </a:xfrm>
          <a:prstGeom prst="rect">
            <a:avLst/>
          </a:prstGeom>
          <a:noFill/>
        </p:spPr>
        <p:txBody>
          <a:bodyPr wrap="none" rtlCol="0">
            <a:spAutoFit/>
          </a:bodyPr>
          <a:lstStyle/>
          <a:p>
            <a:r>
              <a:rPr lang="en-US" sz="1000" dirty="0"/>
              <a:t>Fig: Main Elements of the Proposed Architecture</a:t>
            </a:r>
          </a:p>
        </p:txBody>
      </p:sp>
      <p:sp>
        <p:nvSpPr>
          <p:cNvPr id="12" name="TextBox 11">
            <a:extLst>
              <a:ext uri="{FF2B5EF4-FFF2-40B4-BE49-F238E27FC236}">
                <a16:creationId xmlns:a16="http://schemas.microsoft.com/office/drawing/2014/main" id="{C0EC238E-AA03-0367-DD05-5DF74C2FB3FB}"/>
              </a:ext>
            </a:extLst>
          </p:cNvPr>
          <p:cNvSpPr txBox="1"/>
          <p:nvPr/>
        </p:nvSpPr>
        <p:spPr>
          <a:xfrm>
            <a:off x="5297788" y="1309253"/>
            <a:ext cx="6957739" cy="3416320"/>
          </a:xfrm>
          <a:prstGeom prst="rect">
            <a:avLst/>
          </a:prstGeom>
          <a:noFill/>
        </p:spPr>
        <p:txBody>
          <a:bodyPr wrap="none" rtlCol="0">
            <a:spAutoFit/>
          </a:bodyPr>
          <a:lstStyle/>
          <a:p>
            <a:r>
              <a:rPr lang="en-US" b="1" dirty="0"/>
              <a:t>Collaborative Vehicle-Road-Cloud Architecture</a:t>
            </a:r>
          </a:p>
          <a:p>
            <a:r>
              <a:rPr lang="en-US" dirty="0"/>
              <a:t>			 </a:t>
            </a:r>
            <a:r>
              <a:rPr lang="en-US" i="1" dirty="0"/>
              <a:t>By: Baofeng et al (2020)</a:t>
            </a:r>
          </a:p>
          <a:p>
            <a:br>
              <a:rPr lang="en-US" b="1" dirty="0"/>
            </a:br>
            <a:r>
              <a:rPr lang="en-US" b="1" dirty="0"/>
              <a:t>Consists of 4 Layers</a:t>
            </a:r>
          </a:p>
          <a:p>
            <a:pPr marL="285750" indent="-285750">
              <a:buFontTx/>
              <a:buChar char="-"/>
            </a:pPr>
            <a:r>
              <a:rPr lang="en-US" dirty="0">
                <a:solidFill>
                  <a:srgbClr val="00B0F0"/>
                </a:solidFill>
              </a:rPr>
              <a:t>Security Authentication Layer</a:t>
            </a:r>
          </a:p>
          <a:p>
            <a:pPr marL="742950" lvl="1" indent="-285750">
              <a:buFontTx/>
              <a:buChar char="-"/>
            </a:pPr>
            <a:r>
              <a:rPr lang="en-US" dirty="0"/>
              <a:t>Authenticate Identity of Vehicles &amp; RSUs</a:t>
            </a:r>
          </a:p>
          <a:p>
            <a:pPr marL="285750" indent="-285750">
              <a:buFontTx/>
              <a:buChar char="-"/>
            </a:pPr>
            <a:r>
              <a:rPr lang="en-US" dirty="0">
                <a:solidFill>
                  <a:srgbClr val="00B0F0"/>
                </a:solidFill>
              </a:rPr>
              <a:t>Data Acquisition Layer</a:t>
            </a:r>
          </a:p>
          <a:p>
            <a:pPr marL="742950" lvl="1" indent="-285750">
              <a:buFontTx/>
              <a:buChar char="-"/>
            </a:pPr>
            <a:r>
              <a:rPr lang="en-US" dirty="0"/>
              <a:t>Collect data for local action and communication with edge layer</a:t>
            </a:r>
          </a:p>
          <a:p>
            <a:pPr marL="285750" indent="-285750">
              <a:buFontTx/>
              <a:buChar char="-"/>
            </a:pPr>
            <a:r>
              <a:rPr lang="en-US" dirty="0">
                <a:solidFill>
                  <a:srgbClr val="00B0F0"/>
                </a:solidFill>
              </a:rPr>
              <a:t>Edge Layer</a:t>
            </a:r>
          </a:p>
          <a:p>
            <a:pPr marL="742950" lvl="1" indent="-285750">
              <a:buFontTx/>
              <a:buChar char="-"/>
            </a:pPr>
            <a:r>
              <a:rPr lang="en-US" dirty="0"/>
              <a:t>Published data analysis for real time local traffic events</a:t>
            </a:r>
          </a:p>
          <a:p>
            <a:pPr marL="285750" indent="-285750">
              <a:buFontTx/>
              <a:buChar char="-"/>
            </a:pPr>
            <a:r>
              <a:rPr lang="en-US" dirty="0">
                <a:solidFill>
                  <a:srgbClr val="00B0F0"/>
                </a:solidFill>
              </a:rPr>
              <a:t>Cloud Platform Layer</a:t>
            </a:r>
          </a:p>
          <a:p>
            <a:pPr marL="742950" lvl="1" indent="-285750">
              <a:buFontTx/>
              <a:buChar char="-"/>
            </a:pPr>
            <a:r>
              <a:rPr lang="en-US" dirty="0"/>
              <a:t>Big data processing and global information services</a:t>
            </a:r>
          </a:p>
        </p:txBody>
      </p:sp>
      <p:sp>
        <p:nvSpPr>
          <p:cNvPr id="13" name="Date Placeholder 12">
            <a:extLst>
              <a:ext uri="{FF2B5EF4-FFF2-40B4-BE49-F238E27FC236}">
                <a16:creationId xmlns:a16="http://schemas.microsoft.com/office/drawing/2014/main" id="{F3B4CCA6-6C72-A98A-176D-0805F49F7718}"/>
              </a:ext>
            </a:extLst>
          </p:cNvPr>
          <p:cNvSpPr>
            <a:spLocks noGrp="1"/>
          </p:cNvSpPr>
          <p:nvPr>
            <p:ph type="dt" sz="half" idx="10"/>
          </p:nvPr>
        </p:nvSpPr>
        <p:spPr/>
        <p:txBody>
          <a:bodyPr/>
          <a:lstStyle/>
          <a:p>
            <a:fld id="{C88D5A53-49CB-4F3D-AFFE-2969BB70043A}" type="datetime1">
              <a:rPr lang="en-US" smtClean="0"/>
              <a:t>5/11/2022</a:t>
            </a:fld>
            <a:endParaRPr lang="en-US" dirty="0"/>
          </a:p>
        </p:txBody>
      </p:sp>
      <p:sp>
        <p:nvSpPr>
          <p:cNvPr id="14" name="Footer Placeholder 13">
            <a:extLst>
              <a:ext uri="{FF2B5EF4-FFF2-40B4-BE49-F238E27FC236}">
                <a16:creationId xmlns:a16="http://schemas.microsoft.com/office/drawing/2014/main" id="{C4B0CE3B-3B2B-67F7-9287-ECB9911146EC}"/>
              </a:ext>
            </a:extLst>
          </p:cNvPr>
          <p:cNvSpPr>
            <a:spLocks noGrp="1"/>
          </p:cNvSpPr>
          <p:nvPr>
            <p:ph type="ftr" sz="quarter" idx="11"/>
          </p:nvPr>
        </p:nvSpPr>
        <p:spPr/>
        <p:txBody>
          <a:bodyPr/>
          <a:lstStyle/>
          <a:p>
            <a:r>
              <a:rPr lang="pt-BR"/>
              <a:t>E L V I S   Y E B O A H - D U A K O</a:t>
            </a:r>
            <a:endParaRPr lang="en-US" dirty="0"/>
          </a:p>
        </p:txBody>
      </p:sp>
      <p:sp>
        <p:nvSpPr>
          <p:cNvPr id="15" name="Slide Number Placeholder 14">
            <a:extLst>
              <a:ext uri="{FF2B5EF4-FFF2-40B4-BE49-F238E27FC236}">
                <a16:creationId xmlns:a16="http://schemas.microsoft.com/office/drawing/2014/main" id="{BE1C5481-8035-2C82-3E73-C608C5570C2B}"/>
              </a:ext>
            </a:extLst>
          </p:cNvPr>
          <p:cNvSpPr>
            <a:spLocks noGrp="1"/>
          </p:cNvSpPr>
          <p:nvPr>
            <p:ph type="sldNum" sz="quarter" idx="12"/>
          </p:nvPr>
        </p:nvSpPr>
        <p:spPr/>
        <p:txBody>
          <a:bodyPr/>
          <a:lstStyle/>
          <a:p>
            <a:fld id="{3A98EE3D-8CD1-4C3F-BD1C-C98C9596463C}" type="slidenum">
              <a:rPr lang="en-US" smtClean="0"/>
              <a:t>14</a:t>
            </a:fld>
            <a:endParaRPr lang="en-US" dirty="0"/>
          </a:p>
        </p:txBody>
      </p:sp>
    </p:spTree>
    <p:extLst>
      <p:ext uri="{BB962C8B-B14F-4D97-AF65-F5344CB8AC3E}">
        <p14:creationId xmlns:p14="http://schemas.microsoft.com/office/powerpoint/2010/main" val="2112114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3E88287-E095-232A-3390-B15E8FCD8D5F}"/>
              </a:ext>
            </a:extLst>
          </p:cNvPr>
          <p:cNvCxnSpPr/>
          <p:nvPr/>
        </p:nvCxnSpPr>
        <p:spPr>
          <a:xfrm>
            <a:off x="506437" y="1252025"/>
            <a:ext cx="11127545"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B108C03-42D3-12CC-F23A-47FD3C743F77}"/>
              </a:ext>
            </a:extLst>
          </p:cNvPr>
          <p:cNvSpPr txBox="1"/>
          <p:nvPr/>
        </p:nvSpPr>
        <p:spPr>
          <a:xfrm>
            <a:off x="258319" y="293702"/>
            <a:ext cx="11127545" cy="800219"/>
          </a:xfrm>
          <a:prstGeom prst="rect">
            <a:avLst/>
          </a:prstGeom>
          <a:noFill/>
        </p:spPr>
        <p:txBody>
          <a:bodyPr wrap="square" rtlCol="0">
            <a:spAutoFit/>
          </a:bodyPr>
          <a:lstStyle/>
          <a:p>
            <a:r>
              <a:rPr lang="en-US" sz="4600" dirty="0">
                <a:latin typeface="+mj-lt"/>
              </a:rPr>
              <a:t>IoV Typical Applications </a:t>
            </a:r>
          </a:p>
        </p:txBody>
      </p:sp>
      <p:sp>
        <p:nvSpPr>
          <p:cNvPr id="12" name="TextBox 11">
            <a:extLst>
              <a:ext uri="{FF2B5EF4-FFF2-40B4-BE49-F238E27FC236}">
                <a16:creationId xmlns:a16="http://schemas.microsoft.com/office/drawing/2014/main" id="{C0EC238E-AA03-0367-DD05-5DF74C2FB3FB}"/>
              </a:ext>
            </a:extLst>
          </p:cNvPr>
          <p:cNvSpPr txBox="1"/>
          <p:nvPr/>
        </p:nvSpPr>
        <p:spPr>
          <a:xfrm>
            <a:off x="351622" y="2354773"/>
            <a:ext cx="5744378" cy="2862322"/>
          </a:xfrm>
          <a:prstGeom prst="rect">
            <a:avLst/>
          </a:prstGeom>
          <a:noFill/>
        </p:spPr>
        <p:txBody>
          <a:bodyPr wrap="square" rtlCol="0">
            <a:spAutoFit/>
          </a:bodyPr>
          <a:lstStyle/>
          <a:p>
            <a:r>
              <a:rPr lang="en-US" b="1" dirty="0"/>
              <a:t>Applications in IoV can be summarized into two broad categories:</a:t>
            </a:r>
          </a:p>
          <a:p>
            <a:r>
              <a:rPr lang="en-US" b="1" dirty="0">
                <a:solidFill>
                  <a:srgbClr val="00B0F0"/>
                </a:solidFill>
              </a:rPr>
              <a:t>      - Service Applications</a:t>
            </a:r>
          </a:p>
          <a:p>
            <a:r>
              <a:rPr lang="en-US" b="1" dirty="0"/>
              <a:t>            Goal:</a:t>
            </a:r>
          </a:p>
          <a:p>
            <a:r>
              <a:rPr lang="en-US" b="1" dirty="0"/>
              <a:t>               To improve driver and passenger experience</a:t>
            </a:r>
          </a:p>
          <a:p>
            <a:r>
              <a:rPr lang="en-US" b="1" dirty="0"/>
              <a:t>       </a:t>
            </a:r>
          </a:p>
          <a:p>
            <a:r>
              <a:rPr lang="en-US" b="1" dirty="0">
                <a:solidFill>
                  <a:srgbClr val="00B0F0"/>
                </a:solidFill>
              </a:rPr>
              <a:t>       - Safety Applications</a:t>
            </a:r>
          </a:p>
          <a:p>
            <a:r>
              <a:rPr lang="en-US" b="1" dirty="0"/>
              <a:t>	Goal:</a:t>
            </a:r>
          </a:p>
          <a:p>
            <a:r>
              <a:rPr lang="en-US" b="1" dirty="0"/>
              <a:t>	    Ensure safety of drivers, passengers,  		    pedestrians and road side infrastructures </a:t>
            </a:r>
          </a:p>
        </p:txBody>
      </p:sp>
      <p:pic>
        <p:nvPicPr>
          <p:cNvPr id="3" name="Picture 2">
            <a:extLst>
              <a:ext uri="{FF2B5EF4-FFF2-40B4-BE49-F238E27FC236}">
                <a16:creationId xmlns:a16="http://schemas.microsoft.com/office/drawing/2014/main" id="{6F5DF267-685A-889C-BA39-ADF4006E4135}"/>
              </a:ext>
            </a:extLst>
          </p:cNvPr>
          <p:cNvPicPr>
            <a:picLocks noChangeAspect="1"/>
          </p:cNvPicPr>
          <p:nvPr/>
        </p:nvPicPr>
        <p:blipFill>
          <a:blip r:embed="rId2"/>
          <a:stretch>
            <a:fillRect/>
          </a:stretch>
        </p:blipFill>
        <p:spPr>
          <a:xfrm>
            <a:off x="6180843" y="613572"/>
            <a:ext cx="5744377" cy="5706271"/>
          </a:xfrm>
          <a:prstGeom prst="rect">
            <a:avLst/>
          </a:prstGeom>
        </p:spPr>
      </p:pic>
      <p:sp>
        <p:nvSpPr>
          <p:cNvPr id="5" name="Date Placeholder 4">
            <a:extLst>
              <a:ext uri="{FF2B5EF4-FFF2-40B4-BE49-F238E27FC236}">
                <a16:creationId xmlns:a16="http://schemas.microsoft.com/office/drawing/2014/main" id="{3B9D6406-E786-F9AA-BB5B-2C8E4820CC4C}"/>
              </a:ext>
            </a:extLst>
          </p:cNvPr>
          <p:cNvSpPr>
            <a:spLocks noGrp="1"/>
          </p:cNvSpPr>
          <p:nvPr>
            <p:ph type="dt" sz="half" idx="10"/>
          </p:nvPr>
        </p:nvSpPr>
        <p:spPr/>
        <p:txBody>
          <a:bodyPr/>
          <a:lstStyle/>
          <a:p>
            <a:fld id="{DB33C942-4AE5-47A9-A800-4F70453BB095}" type="datetime1">
              <a:rPr lang="en-US" smtClean="0"/>
              <a:t>5/11/2022</a:t>
            </a:fld>
            <a:endParaRPr lang="en-US" dirty="0"/>
          </a:p>
        </p:txBody>
      </p:sp>
      <p:sp>
        <p:nvSpPr>
          <p:cNvPr id="6" name="Footer Placeholder 5">
            <a:extLst>
              <a:ext uri="{FF2B5EF4-FFF2-40B4-BE49-F238E27FC236}">
                <a16:creationId xmlns:a16="http://schemas.microsoft.com/office/drawing/2014/main" id="{FB24F4DB-F305-502C-5313-040243D3B596}"/>
              </a:ext>
            </a:extLst>
          </p:cNvPr>
          <p:cNvSpPr>
            <a:spLocks noGrp="1"/>
          </p:cNvSpPr>
          <p:nvPr>
            <p:ph type="ftr" sz="quarter" idx="11"/>
          </p:nvPr>
        </p:nvSpPr>
        <p:spPr/>
        <p:txBody>
          <a:bodyPr/>
          <a:lstStyle/>
          <a:p>
            <a:r>
              <a:rPr lang="pt-BR"/>
              <a:t>E L V I S   Y E B O A H - D U A K O</a:t>
            </a:r>
            <a:endParaRPr lang="en-US" dirty="0"/>
          </a:p>
        </p:txBody>
      </p:sp>
      <p:sp>
        <p:nvSpPr>
          <p:cNvPr id="13" name="Slide Number Placeholder 12">
            <a:extLst>
              <a:ext uri="{FF2B5EF4-FFF2-40B4-BE49-F238E27FC236}">
                <a16:creationId xmlns:a16="http://schemas.microsoft.com/office/drawing/2014/main" id="{EDCA7887-9562-7BCD-41CD-D76AFE22339E}"/>
              </a:ext>
            </a:extLst>
          </p:cNvPr>
          <p:cNvSpPr>
            <a:spLocks noGrp="1"/>
          </p:cNvSpPr>
          <p:nvPr>
            <p:ph type="sldNum" sz="quarter" idx="12"/>
          </p:nvPr>
        </p:nvSpPr>
        <p:spPr/>
        <p:txBody>
          <a:bodyPr/>
          <a:lstStyle/>
          <a:p>
            <a:fld id="{3A98EE3D-8CD1-4C3F-BD1C-C98C9596463C}" type="slidenum">
              <a:rPr lang="en-US" smtClean="0"/>
              <a:t>15</a:t>
            </a:fld>
            <a:endParaRPr lang="en-US" dirty="0"/>
          </a:p>
        </p:txBody>
      </p:sp>
    </p:spTree>
    <p:extLst>
      <p:ext uri="{BB962C8B-B14F-4D97-AF65-F5344CB8AC3E}">
        <p14:creationId xmlns:p14="http://schemas.microsoft.com/office/powerpoint/2010/main" val="1745594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3E88287-E095-232A-3390-B15E8FCD8D5F}"/>
              </a:ext>
            </a:extLst>
          </p:cNvPr>
          <p:cNvCxnSpPr/>
          <p:nvPr/>
        </p:nvCxnSpPr>
        <p:spPr>
          <a:xfrm>
            <a:off x="506437" y="1252025"/>
            <a:ext cx="11127545"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B108C03-42D3-12CC-F23A-47FD3C743F77}"/>
              </a:ext>
            </a:extLst>
          </p:cNvPr>
          <p:cNvSpPr txBox="1"/>
          <p:nvPr/>
        </p:nvSpPr>
        <p:spPr>
          <a:xfrm>
            <a:off x="710806" y="280573"/>
            <a:ext cx="11127545" cy="800219"/>
          </a:xfrm>
          <a:prstGeom prst="rect">
            <a:avLst/>
          </a:prstGeom>
          <a:noFill/>
        </p:spPr>
        <p:txBody>
          <a:bodyPr wrap="square" rtlCol="0">
            <a:spAutoFit/>
          </a:bodyPr>
          <a:lstStyle/>
          <a:p>
            <a:r>
              <a:rPr lang="en-US" sz="4600" dirty="0">
                <a:latin typeface="+mj-lt"/>
              </a:rPr>
              <a:t>Influence of 5G/B5G on IoV</a:t>
            </a:r>
          </a:p>
        </p:txBody>
      </p:sp>
      <p:pic>
        <p:nvPicPr>
          <p:cNvPr id="4" name="Picture 3">
            <a:extLst>
              <a:ext uri="{FF2B5EF4-FFF2-40B4-BE49-F238E27FC236}">
                <a16:creationId xmlns:a16="http://schemas.microsoft.com/office/drawing/2014/main" id="{B36C4C7D-77F3-CA34-8273-405ACC6ED3F9}"/>
              </a:ext>
            </a:extLst>
          </p:cNvPr>
          <p:cNvPicPr>
            <a:picLocks noChangeAspect="1"/>
          </p:cNvPicPr>
          <p:nvPr/>
        </p:nvPicPr>
        <p:blipFill>
          <a:blip r:embed="rId2"/>
          <a:stretch>
            <a:fillRect/>
          </a:stretch>
        </p:blipFill>
        <p:spPr>
          <a:xfrm>
            <a:off x="2474136" y="1423259"/>
            <a:ext cx="6471902" cy="4716158"/>
          </a:xfrm>
          <a:prstGeom prst="rect">
            <a:avLst/>
          </a:prstGeom>
        </p:spPr>
      </p:pic>
      <p:sp>
        <p:nvSpPr>
          <p:cNvPr id="10" name="TextBox 9">
            <a:extLst>
              <a:ext uri="{FF2B5EF4-FFF2-40B4-BE49-F238E27FC236}">
                <a16:creationId xmlns:a16="http://schemas.microsoft.com/office/drawing/2014/main" id="{90CE62F5-E9E8-C37B-D533-CFDD11C6AD32}"/>
              </a:ext>
            </a:extLst>
          </p:cNvPr>
          <p:cNvSpPr txBox="1"/>
          <p:nvPr/>
        </p:nvSpPr>
        <p:spPr>
          <a:xfrm>
            <a:off x="6308348" y="1984888"/>
            <a:ext cx="4015818" cy="369332"/>
          </a:xfrm>
          <a:prstGeom prst="rect">
            <a:avLst/>
          </a:prstGeom>
          <a:noFill/>
        </p:spPr>
        <p:txBody>
          <a:bodyPr wrap="square">
            <a:spAutoFit/>
          </a:bodyPr>
          <a:lstStyle/>
          <a:p>
            <a:r>
              <a:rPr lang="en-US" b="1" i="1" dirty="0">
                <a:solidFill>
                  <a:srgbClr val="00B0F0"/>
                </a:solidFill>
              </a:rPr>
              <a:t> Big Data Acquisition and Transmission</a:t>
            </a:r>
          </a:p>
        </p:txBody>
      </p:sp>
      <p:sp>
        <p:nvSpPr>
          <p:cNvPr id="11" name="TextBox 10">
            <a:extLst>
              <a:ext uri="{FF2B5EF4-FFF2-40B4-BE49-F238E27FC236}">
                <a16:creationId xmlns:a16="http://schemas.microsoft.com/office/drawing/2014/main" id="{E1241641-BD32-2E8B-FA37-5E58B72F8421}"/>
              </a:ext>
            </a:extLst>
          </p:cNvPr>
          <p:cNvSpPr txBox="1"/>
          <p:nvPr/>
        </p:nvSpPr>
        <p:spPr>
          <a:xfrm>
            <a:off x="238465" y="4896381"/>
            <a:ext cx="3457280" cy="369332"/>
          </a:xfrm>
          <a:prstGeom prst="rect">
            <a:avLst/>
          </a:prstGeom>
          <a:noFill/>
        </p:spPr>
        <p:txBody>
          <a:bodyPr wrap="square">
            <a:spAutoFit/>
          </a:bodyPr>
          <a:lstStyle/>
          <a:p>
            <a:r>
              <a:rPr lang="en-US" b="1" i="1" dirty="0">
                <a:solidFill>
                  <a:srgbClr val="00B0F0"/>
                </a:solidFill>
              </a:rPr>
              <a:t> Fast relay &amp; exchange of data </a:t>
            </a:r>
          </a:p>
        </p:txBody>
      </p:sp>
      <p:sp>
        <p:nvSpPr>
          <p:cNvPr id="13" name="TextBox 12">
            <a:extLst>
              <a:ext uri="{FF2B5EF4-FFF2-40B4-BE49-F238E27FC236}">
                <a16:creationId xmlns:a16="http://schemas.microsoft.com/office/drawing/2014/main" id="{554A97C5-1808-9150-2D32-67ABEAE8CEDE}"/>
              </a:ext>
            </a:extLst>
          </p:cNvPr>
          <p:cNvSpPr txBox="1"/>
          <p:nvPr/>
        </p:nvSpPr>
        <p:spPr>
          <a:xfrm>
            <a:off x="8374633" y="4977352"/>
            <a:ext cx="2128101" cy="369332"/>
          </a:xfrm>
          <a:prstGeom prst="rect">
            <a:avLst/>
          </a:prstGeom>
          <a:noFill/>
        </p:spPr>
        <p:txBody>
          <a:bodyPr wrap="square">
            <a:spAutoFit/>
          </a:bodyPr>
          <a:lstStyle/>
          <a:p>
            <a:r>
              <a:rPr lang="en-US" b="1" dirty="0"/>
              <a:t> </a:t>
            </a:r>
            <a:r>
              <a:rPr lang="en-US" b="1" i="1" dirty="0">
                <a:solidFill>
                  <a:srgbClr val="00B0F0"/>
                </a:solidFill>
              </a:rPr>
              <a:t>V2X connections </a:t>
            </a:r>
          </a:p>
        </p:txBody>
      </p:sp>
      <p:sp>
        <p:nvSpPr>
          <p:cNvPr id="14" name="Date Placeholder 13">
            <a:extLst>
              <a:ext uri="{FF2B5EF4-FFF2-40B4-BE49-F238E27FC236}">
                <a16:creationId xmlns:a16="http://schemas.microsoft.com/office/drawing/2014/main" id="{72E7F2CC-2F49-DDEA-0AC7-BAED9691D71C}"/>
              </a:ext>
            </a:extLst>
          </p:cNvPr>
          <p:cNvSpPr>
            <a:spLocks noGrp="1"/>
          </p:cNvSpPr>
          <p:nvPr>
            <p:ph type="dt" sz="half" idx="10"/>
          </p:nvPr>
        </p:nvSpPr>
        <p:spPr/>
        <p:txBody>
          <a:bodyPr/>
          <a:lstStyle/>
          <a:p>
            <a:fld id="{D991D263-6F81-4050-B0EC-269D32E81886}" type="datetime1">
              <a:rPr lang="en-US" smtClean="0"/>
              <a:t>5/11/2022</a:t>
            </a:fld>
            <a:endParaRPr lang="en-US" dirty="0"/>
          </a:p>
        </p:txBody>
      </p:sp>
      <p:sp>
        <p:nvSpPr>
          <p:cNvPr id="15" name="Footer Placeholder 14">
            <a:extLst>
              <a:ext uri="{FF2B5EF4-FFF2-40B4-BE49-F238E27FC236}">
                <a16:creationId xmlns:a16="http://schemas.microsoft.com/office/drawing/2014/main" id="{441A47E1-0339-78A5-77ED-0DA090E058E2}"/>
              </a:ext>
            </a:extLst>
          </p:cNvPr>
          <p:cNvSpPr>
            <a:spLocks noGrp="1"/>
          </p:cNvSpPr>
          <p:nvPr>
            <p:ph type="ftr" sz="quarter" idx="11"/>
          </p:nvPr>
        </p:nvSpPr>
        <p:spPr/>
        <p:txBody>
          <a:bodyPr/>
          <a:lstStyle/>
          <a:p>
            <a:r>
              <a:rPr lang="pt-BR"/>
              <a:t>E L V I S   Y E B O A H - D U A K O</a:t>
            </a:r>
            <a:endParaRPr lang="en-US" dirty="0"/>
          </a:p>
        </p:txBody>
      </p:sp>
      <p:sp>
        <p:nvSpPr>
          <p:cNvPr id="16" name="Slide Number Placeholder 15">
            <a:extLst>
              <a:ext uri="{FF2B5EF4-FFF2-40B4-BE49-F238E27FC236}">
                <a16:creationId xmlns:a16="http://schemas.microsoft.com/office/drawing/2014/main" id="{E248939E-7A7C-73A5-0290-C2E1412E5BAE}"/>
              </a:ext>
            </a:extLst>
          </p:cNvPr>
          <p:cNvSpPr>
            <a:spLocks noGrp="1"/>
          </p:cNvSpPr>
          <p:nvPr>
            <p:ph type="sldNum" sz="quarter" idx="12"/>
          </p:nvPr>
        </p:nvSpPr>
        <p:spPr/>
        <p:txBody>
          <a:bodyPr/>
          <a:lstStyle/>
          <a:p>
            <a:fld id="{3A98EE3D-8CD1-4C3F-BD1C-C98C9596463C}" type="slidenum">
              <a:rPr lang="en-US" smtClean="0"/>
              <a:t>16</a:t>
            </a:fld>
            <a:endParaRPr lang="en-US" dirty="0"/>
          </a:p>
        </p:txBody>
      </p:sp>
    </p:spTree>
    <p:extLst>
      <p:ext uri="{BB962C8B-B14F-4D97-AF65-F5344CB8AC3E}">
        <p14:creationId xmlns:p14="http://schemas.microsoft.com/office/powerpoint/2010/main" val="3584958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882D1D-B8CA-3D62-75B9-645A0B7D0971}"/>
              </a:ext>
            </a:extLst>
          </p:cNvPr>
          <p:cNvSpPr>
            <a:spLocks noGrp="1"/>
          </p:cNvSpPr>
          <p:nvPr>
            <p:ph type="dt" sz="half" idx="10"/>
          </p:nvPr>
        </p:nvSpPr>
        <p:spPr>
          <a:xfrm>
            <a:off x="0" y="6420712"/>
            <a:ext cx="2584850" cy="365125"/>
          </a:xfrm>
        </p:spPr>
        <p:txBody>
          <a:bodyPr/>
          <a:lstStyle/>
          <a:p>
            <a:fld id="{E778A996-D3FD-4F97-A5D8-C9E025E72BED}" type="datetime1">
              <a:rPr lang="en-US" smtClean="0"/>
              <a:t>5/11/2022</a:t>
            </a:fld>
            <a:endParaRPr lang="en-US" dirty="0"/>
          </a:p>
        </p:txBody>
      </p:sp>
      <p:sp>
        <p:nvSpPr>
          <p:cNvPr id="3" name="Footer Placeholder 2">
            <a:extLst>
              <a:ext uri="{FF2B5EF4-FFF2-40B4-BE49-F238E27FC236}">
                <a16:creationId xmlns:a16="http://schemas.microsoft.com/office/drawing/2014/main" id="{2A6B11E9-E431-6064-0E90-A115EDC54DEB}"/>
              </a:ext>
            </a:extLst>
          </p:cNvPr>
          <p:cNvSpPr>
            <a:spLocks noGrp="1"/>
          </p:cNvSpPr>
          <p:nvPr>
            <p:ph type="ftr" sz="quarter" idx="11"/>
          </p:nvPr>
        </p:nvSpPr>
        <p:spPr>
          <a:xfrm>
            <a:off x="3174457" y="6420711"/>
            <a:ext cx="6818262" cy="365125"/>
          </a:xfrm>
        </p:spPr>
        <p:txBody>
          <a:bodyPr/>
          <a:lstStyle/>
          <a:p>
            <a:r>
              <a:rPr lang="pt-BR"/>
              <a:t>E L V I S   Y E B O A H - D U A K O</a:t>
            </a:r>
            <a:endParaRPr lang="en-US" dirty="0"/>
          </a:p>
        </p:txBody>
      </p:sp>
      <p:sp>
        <p:nvSpPr>
          <p:cNvPr id="4" name="Slide Number Placeholder 3">
            <a:extLst>
              <a:ext uri="{FF2B5EF4-FFF2-40B4-BE49-F238E27FC236}">
                <a16:creationId xmlns:a16="http://schemas.microsoft.com/office/drawing/2014/main" id="{AC21595A-B9FF-8450-C6FC-1EECDAEA2D0A}"/>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17</a:t>
            </a:fld>
            <a:endParaRPr lang="en-US" dirty="0"/>
          </a:p>
        </p:txBody>
      </p:sp>
      <p:pic>
        <p:nvPicPr>
          <p:cNvPr id="5" name="Picture 4">
            <a:extLst>
              <a:ext uri="{FF2B5EF4-FFF2-40B4-BE49-F238E27FC236}">
                <a16:creationId xmlns:a16="http://schemas.microsoft.com/office/drawing/2014/main" id="{B9FC547E-515D-4ADF-096E-72A6CB78BD5A}"/>
              </a:ext>
            </a:extLst>
          </p:cNvPr>
          <p:cNvPicPr>
            <a:picLocks noChangeAspect="1"/>
          </p:cNvPicPr>
          <p:nvPr/>
        </p:nvPicPr>
        <p:blipFill>
          <a:blip r:embed="rId2"/>
          <a:stretch>
            <a:fillRect/>
          </a:stretch>
        </p:blipFill>
        <p:spPr>
          <a:xfrm>
            <a:off x="5010811" y="1"/>
            <a:ext cx="7181189" cy="6431278"/>
          </a:xfrm>
          <a:prstGeom prst="rect">
            <a:avLst/>
          </a:prstGeom>
        </p:spPr>
      </p:pic>
      <p:sp>
        <p:nvSpPr>
          <p:cNvPr id="6" name="Right Triangle 5">
            <a:extLst>
              <a:ext uri="{FF2B5EF4-FFF2-40B4-BE49-F238E27FC236}">
                <a16:creationId xmlns:a16="http://schemas.microsoft.com/office/drawing/2014/main" id="{F6B5A4D4-7C5E-4285-AA05-413CA752F347}"/>
              </a:ext>
            </a:extLst>
          </p:cNvPr>
          <p:cNvSpPr/>
          <p:nvPr/>
        </p:nvSpPr>
        <p:spPr>
          <a:xfrm>
            <a:off x="5010811" y="-20320"/>
            <a:ext cx="4275429" cy="6431275"/>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3B7AD9F6-2CB0-2692-E547-52F0D2FEDFDF}"/>
              </a:ext>
            </a:extLst>
          </p:cNvPr>
          <p:cNvSpPr/>
          <p:nvPr/>
        </p:nvSpPr>
        <p:spPr>
          <a:xfrm flipV="1">
            <a:off x="5010811" y="-20320"/>
            <a:ext cx="4275429" cy="6431275"/>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5341AAC0-FF57-269A-1C73-CF1279ED5F79}"/>
              </a:ext>
            </a:extLst>
          </p:cNvPr>
          <p:cNvCxnSpPr/>
          <p:nvPr/>
        </p:nvCxnSpPr>
        <p:spPr>
          <a:xfrm>
            <a:off x="682769" y="1206632"/>
            <a:ext cx="5524107"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07B7A1D3-CFF8-E7EA-8087-FEA08C7C56E5}"/>
              </a:ext>
            </a:extLst>
          </p:cNvPr>
          <p:cNvSpPr txBox="1"/>
          <p:nvPr/>
        </p:nvSpPr>
        <p:spPr>
          <a:xfrm>
            <a:off x="710806" y="280573"/>
            <a:ext cx="11127545" cy="800219"/>
          </a:xfrm>
          <a:prstGeom prst="rect">
            <a:avLst/>
          </a:prstGeom>
          <a:noFill/>
        </p:spPr>
        <p:txBody>
          <a:bodyPr wrap="square" rtlCol="0">
            <a:spAutoFit/>
          </a:bodyPr>
          <a:lstStyle/>
          <a:p>
            <a:r>
              <a:rPr lang="en-US" sz="4600" dirty="0">
                <a:latin typeface="+mj-lt"/>
              </a:rPr>
              <a:t>Conclusion</a:t>
            </a:r>
          </a:p>
        </p:txBody>
      </p:sp>
      <p:sp>
        <p:nvSpPr>
          <p:cNvPr id="12" name="TextBox 11">
            <a:extLst>
              <a:ext uri="{FF2B5EF4-FFF2-40B4-BE49-F238E27FC236}">
                <a16:creationId xmlns:a16="http://schemas.microsoft.com/office/drawing/2014/main" id="{30FA097E-3CCB-514D-1C30-7231B6F47A3F}"/>
              </a:ext>
            </a:extLst>
          </p:cNvPr>
          <p:cNvSpPr txBox="1"/>
          <p:nvPr/>
        </p:nvSpPr>
        <p:spPr>
          <a:xfrm>
            <a:off x="894305" y="2338477"/>
            <a:ext cx="6287678" cy="2585323"/>
          </a:xfrm>
          <a:prstGeom prst="rect">
            <a:avLst/>
          </a:prstGeom>
          <a:noFill/>
        </p:spPr>
        <p:txBody>
          <a:bodyPr wrap="square" rtlCol="0">
            <a:spAutoFit/>
          </a:bodyPr>
          <a:lstStyle/>
          <a:p>
            <a:r>
              <a:rPr lang="en-US" dirty="0"/>
              <a:t>IoV Technology, though not fully developed and implemented, promises a great travel experience both for travelers and pedestrians. It also provides a fast and secure transportation service by making it possible for the exchange of information between vehicles and everything that can potentially affect the travel experience of vehicles. </a:t>
            </a:r>
          </a:p>
          <a:p>
            <a:endParaRPr lang="en-US" dirty="0"/>
          </a:p>
          <a:p>
            <a:r>
              <a:rPr lang="en-US" dirty="0"/>
              <a:t>Also, future projections of autonomous driving in addition to IoV will redefine transportation experience for all.</a:t>
            </a:r>
          </a:p>
        </p:txBody>
      </p:sp>
    </p:spTree>
    <p:extLst>
      <p:ext uri="{BB962C8B-B14F-4D97-AF65-F5344CB8AC3E}">
        <p14:creationId xmlns:p14="http://schemas.microsoft.com/office/powerpoint/2010/main" val="998384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104BCD-6E70-49B7-AC12-69AB1031FA1B}"/>
              </a:ext>
            </a:extLst>
          </p:cNvPr>
          <p:cNvSpPr>
            <a:spLocks noGrp="1"/>
          </p:cNvSpPr>
          <p:nvPr>
            <p:ph type="dt" sz="half" idx="10"/>
          </p:nvPr>
        </p:nvSpPr>
        <p:spPr>
          <a:xfrm>
            <a:off x="0" y="6420712"/>
            <a:ext cx="2584850" cy="365125"/>
          </a:xfrm>
        </p:spPr>
        <p:txBody>
          <a:bodyPr/>
          <a:lstStyle/>
          <a:p>
            <a:fld id="{4DC29E5F-8A75-42FC-BE5A-3AA2B4991D99}" type="datetime1">
              <a:rPr lang="en-US" smtClean="0"/>
              <a:t>5/11/2022</a:t>
            </a:fld>
            <a:endParaRPr lang="en-US" dirty="0"/>
          </a:p>
        </p:txBody>
      </p:sp>
      <p:sp>
        <p:nvSpPr>
          <p:cNvPr id="5" name="Footer Placeholder 4">
            <a:extLst>
              <a:ext uri="{FF2B5EF4-FFF2-40B4-BE49-F238E27FC236}">
                <a16:creationId xmlns:a16="http://schemas.microsoft.com/office/drawing/2014/main" id="{08B3D21C-377F-4294-8DAF-63D1503C80BC}"/>
              </a:ext>
            </a:extLst>
          </p:cNvPr>
          <p:cNvSpPr>
            <a:spLocks noGrp="1"/>
          </p:cNvSpPr>
          <p:nvPr>
            <p:ph type="ftr" sz="quarter" idx="11"/>
          </p:nvPr>
        </p:nvSpPr>
        <p:spPr>
          <a:xfrm>
            <a:off x="3174457" y="6420711"/>
            <a:ext cx="6818262" cy="365125"/>
          </a:xfrm>
        </p:spPr>
        <p:txBody>
          <a:bodyPr/>
          <a:lstStyle/>
          <a:p>
            <a:r>
              <a:rPr lang="pt-BR"/>
              <a:t>E L V I S   Y E B O A H - D U A K O</a:t>
            </a:r>
            <a:endParaRPr lang="en-US" dirty="0"/>
          </a:p>
        </p:txBody>
      </p:sp>
      <p:sp>
        <p:nvSpPr>
          <p:cNvPr id="6" name="Slide Number Placeholder 5">
            <a:extLst>
              <a:ext uri="{FF2B5EF4-FFF2-40B4-BE49-F238E27FC236}">
                <a16:creationId xmlns:a16="http://schemas.microsoft.com/office/drawing/2014/main" id="{74263310-1552-40BB-9E4F-5616711F1A07}"/>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18</a:t>
            </a:fld>
            <a:endParaRPr lang="en-US" dirty="0"/>
          </a:p>
        </p:txBody>
      </p:sp>
      <p:sp>
        <p:nvSpPr>
          <p:cNvPr id="7" name="TextBox 6">
            <a:extLst>
              <a:ext uri="{FF2B5EF4-FFF2-40B4-BE49-F238E27FC236}">
                <a16:creationId xmlns:a16="http://schemas.microsoft.com/office/drawing/2014/main" id="{31C63B85-55B0-4FDA-85B3-3D9BD421CEAA}"/>
              </a:ext>
            </a:extLst>
          </p:cNvPr>
          <p:cNvSpPr txBox="1"/>
          <p:nvPr/>
        </p:nvSpPr>
        <p:spPr>
          <a:xfrm>
            <a:off x="4779678" y="2663072"/>
            <a:ext cx="2632644" cy="923330"/>
          </a:xfrm>
          <a:prstGeom prst="rect">
            <a:avLst/>
          </a:prstGeom>
          <a:noFill/>
        </p:spPr>
        <p:txBody>
          <a:bodyPr wrap="none" rtlCol="0">
            <a:spAutoFit/>
          </a:bodyPr>
          <a:lstStyle/>
          <a:p>
            <a:r>
              <a:rPr lang="en-US" sz="5400" b="1" dirty="0">
                <a:latin typeface="Brush Script MT" panose="03060802040406070304" pitchFamily="66" charset="0"/>
              </a:rPr>
              <a:t>Thank You</a:t>
            </a:r>
          </a:p>
        </p:txBody>
      </p:sp>
      <p:sp>
        <p:nvSpPr>
          <p:cNvPr id="8" name="TextBox 7">
            <a:extLst>
              <a:ext uri="{FF2B5EF4-FFF2-40B4-BE49-F238E27FC236}">
                <a16:creationId xmlns:a16="http://schemas.microsoft.com/office/drawing/2014/main" id="{71C2817C-8409-491D-921E-A525FAAD5DAB}"/>
              </a:ext>
            </a:extLst>
          </p:cNvPr>
          <p:cNvSpPr txBox="1"/>
          <p:nvPr/>
        </p:nvSpPr>
        <p:spPr>
          <a:xfrm>
            <a:off x="4044099" y="4194928"/>
            <a:ext cx="4231287" cy="923330"/>
          </a:xfrm>
          <a:prstGeom prst="rect">
            <a:avLst/>
          </a:prstGeom>
          <a:noFill/>
        </p:spPr>
        <p:txBody>
          <a:bodyPr wrap="none" rtlCol="0">
            <a:spAutoFit/>
          </a:bodyPr>
          <a:lstStyle/>
          <a:p>
            <a:pPr algn="ctr"/>
            <a:r>
              <a:rPr lang="en-US" b="1" dirty="0"/>
              <a:t>YEBOAH-DUAKO ELVIS</a:t>
            </a:r>
          </a:p>
          <a:p>
            <a:pPr algn="ctr"/>
            <a:r>
              <a:rPr lang="en-US" dirty="0"/>
              <a:t>MS, Computer Science &amp; Technology</a:t>
            </a:r>
          </a:p>
          <a:p>
            <a:pPr algn="ctr"/>
            <a:r>
              <a:rPr lang="en-US" dirty="0"/>
              <a:t>School of Computer Science &amp; Engineering</a:t>
            </a:r>
          </a:p>
        </p:txBody>
      </p:sp>
      <p:cxnSp>
        <p:nvCxnSpPr>
          <p:cNvPr id="11" name="Straight Connector 10">
            <a:extLst>
              <a:ext uri="{FF2B5EF4-FFF2-40B4-BE49-F238E27FC236}">
                <a16:creationId xmlns:a16="http://schemas.microsoft.com/office/drawing/2014/main" id="{0EE07C69-FB5A-4AC2-8C8E-0E2EF7894948}"/>
              </a:ext>
            </a:extLst>
          </p:cNvPr>
          <p:cNvCxnSpPr/>
          <p:nvPr/>
        </p:nvCxnSpPr>
        <p:spPr>
          <a:xfrm>
            <a:off x="3397688" y="3780149"/>
            <a:ext cx="5524107"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08782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4CB3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864EF32-A567-1608-9121-24E4482FB5C3}"/>
              </a:ext>
            </a:extLst>
          </p:cNvPr>
          <p:cNvPicPr>
            <a:picLocks noChangeAspect="1"/>
          </p:cNvPicPr>
          <p:nvPr/>
        </p:nvPicPr>
        <p:blipFill>
          <a:blip r:embed="rId2"/>
          <a:stretch>
            <a:fillRect/>
          </a:stretch>
        </p:blipFill>
        <p:spPr>
          <a:xfrm>
            <a:off x="0" y="-60423"/>
            <a:ext cx="6096000" cy="6918423"/>
          </a:xfrm>
          <a:prstGeom prst="rect">
            <a:avLst/>
          </a:prstGeom>
        </p:spPr>
      </p:pic>
      <p:sp>
        <p:nvSpPr>
          <p:cNvPr id="3" name="Content Placeholder 2">
            <a:extLst>
              <a:ext uri="{FF2B5EF4-FFF2-40B4-BE49-F238E27FC236}">
                <a16:creationId xmlns:a16="http://schemas.microsoft.com/office/drawing/2014/main" id="{33FF2CA4-A01A-48C7-AD0D-592FFFE49670}"/>
              </a:ext>
            </a:extLst>
          </p:cNvPr>
          <p:cNvSpPr>
            <a:spLocks noGrp="1"/>
          </p:cNvSpPr>
          <p:nvPr>
            <p:ph idx="1"/>
          </p:nvPr>
        </p:nvSpPr>
        <p:spPr>
          <a:xfrm>
            <a:off x="6826095" y="823070"/>
            <a:ext cx="4768873" cy="5211859"/>
          </a:xfrm>
        </p:spPr>
        <p:txBody>
          <a:bodyPr>
            <a:normAutofit fontScale="92500" lnSpcReduction="20000"/>
          </a:bodyPr>
          <a:lstStyle/>
          <a:p>
            <a:r>
              <a:rPr lang="en-US" b="1" dirty="0">
                <a:solidFill>
                  <a:srgbClr val="0070C0"/>
                </a:solidFill>
              </a:rPr>
              <a:t>Presentation Outline</a:t>
            </a:r>
          </a:p>
          <a:p>
            <a:pPr marL="0" indent="0">
              <a:buNone/>
            </a:pPr>
            <a:r>
              <a:rPr lang="en-US" dirty="0"/>
              <a:t>1. Introduction</a:t>
            </a:r>
          </a:p>
          <a:p>
            <a:pPr marL="0" indent="0">
              <a:buNone/>
            </a:pPr>
            <a:r>
              <a:rPr lang="en-US" dirty="0"/>
              <a:t>2. Vehicular Ad-hoc Networks (VANETs)</a:t>
            </a:r>
          </a:p>
          <a:p>
            <a:pPr marL="0" indent="0">
              <a:buNone/>
            </a:pPr>
            <a:r>
              <a:rPr lang="en-US" dirty="0"/>
              <a:t>3. Components of the VANET System</a:t>
            </a:r>
          </a:p>
          <a:p>
            <a:pPr marL="0" indent="0">
              <a:buNone/>
            </a:pPr>
            <a:r>
              <a:rPr lang="en-US" dirty="0"/>
              <a:t>4. Communication Models of VANETs</a:t>
            </a:r>
          </a:p>
          <a:p>
            <a:pPr marL="0" indent="0">
              <a:buNone/>
            </a:pPr>
            <a:r>
              <a:rPr lang="en-US" dirty="0"/>
              <a:t>5. IoV ad Its Key Communication Models</a:t>
            </a:r>
          </a:p>
          <a:p>
            <a:pPr marL="0" indent="0">
              <a:buNone/>
            </a:pPr>
            <a:r>
              <a:rPr lang="en-US" dirty="0"/>
              <a:t>6. Communication Technologies in IoV</a:t>
            </a:r>
          </a:p>
          <a:p>
            <a:pPr marL="0" indent="0">
              <a:buNone/>
            </a:pPr>
            <a:r>
              <a:rPr lang="en-US" dirty="0"/>
              <a:t>7. System Structure of IoV</a:t>
            </a:r>
          </a:p>
          <a:p>
            <a:pPr marL="0" indent="0">
              <a:buNone/>
            </a:pPr>
            <a:r>
              <a:rPr lang="en-US" dirty="0"/>
              <a:t>8. IoV Network Architectures</a:t>
            </a:r>
          </a:p>
          <a:p>
            <a:pPr marL="0" indent="0">
              <a:buNone/>
            </a:pPr>
            <a:r>
              <a:rPr lang="en-US" dirty="0"/>
              <a:t>9. Proposed IoV Architecture</a:t>
            </a:r>
          </a:p>
          <a:p>
            <a:pPr marL="0" indent="0">
              <a:buNone/>
            </a:pPr>
            <a:r>
              <a:rPr lang="en-US" dirty="0"/>
              <a:t>10. IoV Typical Applications</a:t>
            </a:r>
          </a:p>
          <a:p>
            <a:pPr marL="0" indent="0">
              <a:buNone/>
            </a:pPr>
            <a:r>
              <a:rPr lang="en-US" dirty="0"/>
              <a:t>11. Influence of 5G/B5G on IoV </a:t>
            </a:r>
          </a:p>
          <a:p>
            <a:pPr marL="0" indent="0">
              <a:buNone/>
            </a:pPr>
            <a:endParaRPr lang="en-US" dirty="0"/>
          </a:p>
        </p:txBody>
      </p:sp>
    </p:spTree>
    <p:extLst>
      <p:ext uri="{BB962C8B-B14F-4D97-AF65-F5344CB8AC3E}">
        <p14:creationId xmlns:p14="http://schemas.microsoft.com/office/powerpoint/2010/main" val="1531851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3E88287-E095-232A-3390-B15E8FCD8D5F}"/>
              </a:ext>
            </a:extLst>
          </p:cNvPr>
          <p:cNvCxnSpPr/>
          <p:nvPr/>
        </p:nvCxnSpPr>
        <p:spPr>
          <a:xfrm>
            <a:off x="532227" y="1131630"/>
            <a:ext cx="11127545"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B108C03-42D3-12CC-F23A-47FD3C743F77}"/>
              </a:ext>
            </a:extLst>
          </p:cNvPr>
          <p:cNvSpPr txBox="1"/>
          <p:nvPr/>
        </p:nvSpPr>
        <p:spPr>
          <a:xfrm>
            <a:off x="558018" y="331411"/>
            <a:ext cx="11127545" cy="800219"/>
          </a:xfrm>
          <a:prstGeom prst="rect">
            <a:avLst/>
          </a:prstGeom>
          <a:noFill/>
        </p:spPr>
        <p:txBody>
          <a:bodyPr wrap="square" rtlCol="0">
            <a:spAutoFit/>
          </a:bodyPr>
          <a:lstStyle/>
          <a:p>
            <a:r>
              <a:rPr lang="en-US" sz="4600" dirty="0">
                <a:latin typeface="+mj-lt"/>
              </a:rPr>
              <a:t>Introduction</a:t>
            </a:r>
          </a:p>
        </p:txBody>
      </p:sp>
      <p:sp>
        <p:nvSpPr>
          <p:cNvPr id="12" name="TextBox 11">
            <a:extLst>
              <a:ext uri="{FF2B5EF4-FFF2-40B4-BE49-F238E27FC236}">
                <a16:creationId xmlns:a16="http://schemas.microsoft.com/office/drawing/2014/main" id="{4921E0FB-5288-1BF4-1C70-2CDC3A286C2F}"/>
              </a:ext>
            </a:extLst>
          </p:cNvPr>
          <p:cNvSpPr txBox="1"/>
          <p:nvPr/>
        </p:nvSpPr>
        <p:spPr>
          <a:xfrm>
            <a:off x="146929" y="1228393"/>
            <a:ext cx="7046351" cy="4524315"/>
          </a:xfrm>
          <a:prstGeom prst="rect">
            <a:avLst/>
          </a:prstGeom>
          <a:noFill/>
        </p:spPr>
        <p:txBody>
          <a:bodyPr wrap="square" rtlCol="0">
            <a:spAutoFit/>
          </a:bodyPr>
          <a:lstStyle/>
          <a:p>
            <a:r>
              <a:rPr lang="en-US" dirty="0"/>
              <a:t>Automobiles are transforming from an era of providing mere </a:t>
            </a:r>
            <a:r>
              <a:rPr lang="en-US" b="1" dirty="0"/>
              <a:t>traditional transportation</a:t>
            </a:r>
            <a:r>
              <a:rPr lang="en-US" dirty="0"/>
              <a:t> services to into </a:t>
            </a:r>
            <a:r>
              <a:rPr lang="en-US" b="1" dirty="0">
                <a:solidFill>
                  <a:srgbClr val="0070C0"/>
                </a:solidFill>
              </a:rPr>
              <a:t>an intelligent era</a:t>
            </a:r>
            <a:r>
              <a:rPr lang="en-US" dirty="0"/>
              <a:t>.</a:t>
            </a:r>
          </a:p>
          <a:p>
            <a:endParaRPr lang="en-US" dirty="0"/>
          </a:p>
          <a:p>
            <a:r>
              <a:rPr lang="en-US" dirty="0"/>
              <a:t>Internet of Vehicles (IoV) = </a:t>
            </a:r>
            <a:r>
              <a:rPr lang="en-US" dirty="0">
                <a:solidFill>
                  <a:srgbClr val="0070C0"/>
                </a:solidFill>
              </a:rPr>
              <a:t>Vehicle networking</a:t>
            </a:r>
            <a:r>
              <a:rPr lang="en-US" dirty="0">
                <a:solidFill>
                  <a:srgbClr val="00B0F0"/>
                </a:solidFill>
              </a:rPr>
              <a:t> </a:t>
            </a:r>
            <a:r>
              <a:rPr lang="en-US" dirty="0"/>
              <a:t>and </a:t>
            </a:r>
            <a:r>
              <a:rPr lang="en-US" dirty="0">
                <a:solidFill>
                  <a:srgbClr val="0070C0"/>
                </a:solidFill>
              </a:rPr>
              <a:t>vehicle Intelligence</a:t>
            </a:r>
          </a:p>
          <a:p>
            <a:endParaRPr lang="en-US" dirty="0"/>
          </a:p>
          <a:p>
            <a:r>
              <a:rPr lang="en-US" dirty="0"/>
              <a:t>Vehicles equipped with Smart devices such as wireless sensors, on board computers, GPS antennas, radar, and so on can collect and process large amounts of data whole enabling information interaction between vehicles.</a:t>
            </a:r>
          </a:p>
          <a:p>
            <a:endParaRPr lang="en-US" dirty="0"/>
          </a:p>
          <a:p>
            <a:r>
              <a:rPr lang="en-US" dirty="0"/>
              <a:t>Proposals for IoV began in 2003 at the ITU-T Automotive Communications Standardization Conference under the parent name </a:t>
            </a:r>
            <a:r>
              <a:rPr lang="en-US" dirty="0">
                <a:solidFill>
                  <a:srgbClr val="0070C0"/>
                </a:solidFill>
              </a:rPr>
              <a:t>VANETS: Vehicular Ad-hoc Networks</a:t>
            </a:r>
          </a:p>
          <a:p>
            <a:endParaRPr lang="en-US" dirty="0"/>
          </a:p>
          <a:p>
            <a:r>
              <a:rPr lang="en-US" dirty="0"/>
              <a:t>VANETS focused mainly on </a:t>
            </a:r>
            <a:r>
              <a:rPr lang="en-US" dirty="0">
                <a:solidFill>
                  <a:srgbClr val="0070C0"/>
                </a:solidFill>
              </a:rPr>
              <a:t>Vehicle to Vehicle (V2V) </a:t>
            </a:r>
            <a:r>
              <a:rPr lang="en-US" dirty="0"/>
              <a:t>communication and </a:t>
            </a:r>
            <a:r>
              <a:rPr lang="en-US" dirty="0">
                <a:solidFill>
                  <a:srgbClr val="0070C0"/>
                </a:solidFill>
              </a:rPr>
              <a:t>Vehicle to Infrastructure (V2I) </a:t>
            </a:r>
            <a:r>
              <a:rPr lang="en-US" dirty="0"/>
              <a:t>only whereas IoV expands communication for </a:t>
            </a:r>
            <a:r>
              <a:rPr lang="en-US" dirty="0">
                <a:solidFill>
                  <a:srgbClr val="0070C0"/>
                </a:solidFill>
              </a:rPr>
              <a:t>Vehicle to Everything (V2X)</a:t>
            </a:r>
          </a:p>
        </p:txBody>
      </p:sp>
      <p:pic>
        <p:nvPicPr>
          <p:cNvPr id="18" name="Picture 17">
            <a:extLst>
              <a:ext uri="{FF2B5EF4-FFF2-40B4-BE49-F238E27FC236}">
                <a16:creationId xmlns:a16="http://schemas.microsoft.com/office/drawing/2014/main" id="{8F1CE8A9-5D72-9C12-0C06-C83181BE5AAE}"/>
              </a:ext>
            </a:extLst>
          </p:cNvPr>
          <p:cNvPicPr>
            <a:picLocks noChangeAspect="1"/>
          </p:cNvPicPr>
          <p:nvPr/>
        </p:nvPicPr>
        <p:blipFill>
          <a:blip r:embed="rId2"/>
          <a:stretch>
            <a:fillRect/>
          </a:stretch>
        </p:blipFill>
        <p:spPr>
          <a:xfrm>
            <a:off x="7242912" y="2214879"/>
            <a:ext cx="4949088" cy="3196529"/>
          </a:xfrm>
          <a:prstGeom prst="rect">
            <a:avLst/>
          </a:prstGeom>
        </p:spPr>
      </p:pic>
      <p:sp>
        <p:nvSpPr>
          <p:cNvPr id="19" name="Date Placeholder 18">
            <a:extLst>
              <a:ext uri="{FF2B5EF4-FFF2-40B4-BE49-F238E27FC236}">
                <a16:creationId xmlns:a16="http://schemas.microsoft.com/office/drawing/2014/main" id="{FFB0B1BE-8775-0F07-0DB0-372C3296506B}"/>
              </a:ext>
            </a:extLst>
          </p:cNvPr>
          <p:cNvSpPr>
            <a:spLocks noGrp="1"/>
          </p:cNvSpPr>
          <p:nvPr>
            <p:ph type="dt" sz="half" idx="10"/>
          </p:nvPr>
        </p:nvSpPr>
        <p:spPr/>
        <p:txBody>
          <a:bodyPr/>
          <a:lstStyle/>
          <a:p>
            <a:fld id="{C5EA7D8E-99B8-4968-B62D-230698362433}" type="datetime1">
              <a:rPr lang="en-US" smtClean="0"/>
              <a:t>5/11/2022</a:t>
            </a:fld>
            <a:endParaRPr lang="en-US" dirty="0"/>
          </a:p>
        </p:txBody>
      </p:sp>
      <p:sp>
        <p:nvSpPr>
          <p:cNvPr id="20" name="Footer Placeholder 19">
            <a:extLst>
              <a:ext uri="{FF2B5EF4-FFF2-40B4-BE49-F238E27FC236}">
                <a16:creationId xmlns:a16="http://schemas.microsoft.com/office/drawing/2014/main" id="{52B34310-81A7-535F-6189-E94E73B6BB3F}"/>
              </a:ext>
            </a:extLst>
          </p:cNvPr>
          <p:cNvSpPr>
            <a:spLocks noGrp="1"/>
          </p:cNvSpPr>
          <p:nvPr>
            <p:ph type="ftr" sz="quarter" idx="11"/>
          </p:nvPr>
        </p:nvSpPr>
        <p:spPr/>
        <p:txBody>
          <a:bodyPr/>
          <a:lstStyle/>
          <a:p>
            <a:r>
              <a:rPr lang="pt-BR"/>
              <a:t>E L V I S   Y E B O A H - D U A K O</a:t>
            </a:r>
            <a:endParaRPr lang="en-US" dirty="0"/>
          </a:p>
        </p:txBody>
      </p:sp>
      <p:sp>
        <p:nvSpPr>
          <p:cNvPr id="21" name="Slide Number Placeholder 20">
            <a:extLst>
              <a:ext uri="{FF2B5EF4-FFF2-40B4-BE49-F238E27FC236}">
                <a16:creationId xmlns:a16="http://schemas.microsoft.com/office/drawing/2014/main" id="{ED838A3E-63E4-6736-D439-64B0A36D5879}"/>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2424713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3E88287-E095-232A-3390-B15E8FCD8D5F}"/>
              </a:ext>
            </a:extLst>
          </p:cNvPr>
          <p:cNvCxnSpPr/>
          <p:nvPr/>
        </p:nvCxnSpPr>
        <p:spPr>
          <a:xfrm>
            <a:off x="506437" y="1252025"/>
            <a:ext cx="11127545"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B108C03-42D3-12CC-F23A-47FD3C743F77}"/>
              </a:ext>
            </a:extLst>
          </p:cNvPr>
          <p:cNvSpPr txBox="1"/>
          <p:nvPr/>
        </p:nvSpPr>
        <p:spPr>
          <a:xfrm>
            <a:off x="558018" y="331411"/>
            <a:ext cx="11127545" cy="800219"/>
          </a:xfrm>
          <a:prstGeom prst="rect">
            <a:avLst/>
          </a:prstGeom>
          <a:noFill/>
        </p:spPr>
        <p:txBody>
          <a:bodyPr wrap="square" rtlCol="0">
            <a:spAutoFit/>
          </a:bodyPr>
          <a:lstStyle/>
          <a:p>
            <a:r>
              <a:rPr lang="en-US" sz="4600" dirty="0">
                <a:latin typeface="+mj-lt"/>
              </a:rPr>
              <a:t>Vehicular Ad-hoc Networks (VANETs)</a:t>
            </a:r>
          </a:p>
        </p:txBody>
      </p:sp>
      <p:sp>
        <p:nvSpPr>
          <p:cNvPr id="2" name="TextBox 1">
            <a:extLst>
              <a:ext uri="{FF2B5EF4-FFF2-40B4-BE49-F238E27FC236}">
                <a16:creationId xmlns:a16="http://schemas.microsoft.com/office/drawing/2014/main" id="{FC4A8DDB-302B-DDF6-0784-936F85EFF707}"/>
              </a:ext>
            </a:extLst>
          </p:cNvPr>
          <p:cNvSpPr txBox="1"/>
          <p:nvPr/>
        </p:nvSpPr>
        <p:spPr>
          <a:xfrm>
            <a:off x="302260" y="1647562"/>
            <a:ext cx="5679440" cy="4524315"/>
          </a:xfrm>
          <a:prstGeom prst="rect">
            <a:avLst/>
          </a:prstGeom>
          <a:noFill/>
        </p:spPr>
        <p:txBody>
          <a:bodyPr wrap="square" rtlCol="0">
            <a:spAutoFit/>
          </a:bodyPr>
          <a:lstStyle/>
          <a:p>
            <a:r>
              <a:rPr lang="en-US" dirty="0"/>
              <a:t>VANET implies the use of vehicles</a:t>
            </a:r>
            <a:r>
              <a:rPr lang="en-US" dirty="0">
                <a:solidFill>
                  <a:srgbClr val="00B0F0"/>
                </a:solidFill>
              </a:rPr>
              <a:t> </a:t>
            </a:r>
            <a:r>
              <a:rPr lang="en-US" dirty="0"/>
              <a:t>as</a:t>
            </a:r>
            <a:r>
              <a:rPr lang="en-US" dirty="0">
                <a:solidFill>
                  <a:srgbClr val="00B0F0"/>
                </a:solidFill>
              </a:rPr>
              <a:t> </a:t>
            </a:r>
            <a:r>
              <a:rPr lang="en-US" dirty="0">
                <a:solidFill>
                  <a:srgbClr val="0070C0"/>
                </a:solidFill>
              </a:rPr>
              <a:t>mobile nodes </a:t>
            </a:r>
            <a:r>
              <a:rPr lang="en-US" dirty="0"/>
              <a:t>or</a:t>
            </a:r>
            <a:r>
              <a:rPr lang="en-US" dirty="0">
                <a:solidFill>
                  <a:srgbClr val="00B0F0"/>
                </a:solidFill>
              </a:rPr>
              <a:t> </a:t>
            </a:r>
            <a:r>
              <a:rPr lang="en-US" dirty="0">
                <a:solidFill>
                  <a:srgbClr val="0070C0"/>
                </a:solidFill>
              </a:rPr>
              <a:t>routers</a:t>
            </a:r>
            <a:r>
              <a:rPr lang="en-US" dirty="0">
                <a:solidFill>
                  <a:srgbClr val="00B0F0"/>
                </a:solidFill>
              </a:rPr>
              <a:t> </a:t>
            </a:r>
            <a:r>
              <a:rPr lang="en-US" dirty="0"/>
              <a:t>in the application of the </a:t>
            </a:r>
            <a:r>
              <a:rPr lang="en-US" dirty="0">
                <a:solidFill>
                  <a:srgbClr val="0070C0"/>
                </a:solidFill>
              </a:rPr>
              <a:t>mobile ad-hoc network (MANET) </a:t>
            </a:r>
            <a:r>
              <a:rPr lang="en-US" dirty="0"/>
              <a:t>in the transportation field.</a:t>
            </a:r>
          </a:p>
          <a:p>
            <a:endParaRPr lang="en-US" dirty="0"/>
          </a:p>
          <a:p>
            <a:r>
              <a:rPr lang="en-US" dirty="0"/>
              <a:t>Main purpose was to achieve communication between vehicles (V2V) and communication between vehicles and roadside fixed infrastructure (V2I)</a:t>
            </a:r>
          </a:p>
          <a:p>
            <a:endParaRPr lang="en-US" dirty="0"/>
          </a:p>
          <a:p>
            <a:endParaRPr lang="en-US" dirty="0"/>
          </a:p>
          <a:p>
            <a:r>
              <a:rPr lang="en-US" dirty="0"/>
              <a:t>Why VANET not brought to commercial value for a long time</a:t>
            </a:r>
          </a:p>
          <a:p>
            <a:pPr marL="285750" indent="-285750">
              <a:buFontTx/>
              <a:buChar char="-"/>
            </a:pPr>
            <a:r>
              <a:rPr lang="en-US" dirty="0"/>
              <a:t>Unstable network service quality</a:t>
            </a:r>
          </a:p>
          <a:p>
            <a:pPr marL="285750" indent="-285750">
              <a:buFontTx/>
              <a:buChar char="-"/>
            </a:pPr>
            <a:r>
              <a:rPr lang="en-US" dirty="0"/>
              <a:t>Incompatibility with personal communication devices</a:t>
            </a:r>
          </a:p>
          <a:p>
            <a:pPr marL="285750" indent="-285750">
              <a:buFontTx/>
              <a:buChar char="-"/>
            </a:pPr>
            <a:r>
              <a:rPr lang="en-US" dirty="0"/>
              <a:t>Lack of the ability to process big data</a:t>
            </a:r>
          </a:p>
          <a:p>
            <a:pPr marL="285750" indent="-285750">
              <a:buFontTx/>
              <a:buChar char="-"/>
            </a:pPr>
            <a:endParaRPr lang="en-US" dirty="0"/>
          </a:p>
          <a:p>
            <a:r>
              <a:rPr lang="en-US" dirty="0"/>
              <a:t>It, however, serves as the foundation for IoV.</a:t>
            </a:r>
          </a:p>
        </p:txBody>
      </p:sp>
      <p:pic>
        <p:nvPicPr>
          <p:cNvPr id="4" name="Picture 3">
            <a:extLst>
              <a:ext uri="{FF2B5EF4-FFF2-40B4-BE49-F238E27FC236}">
                <a16:creationId xmlns:a16="http://schemas.microsoft.com/office/drawing/2014/main" id="{017861D2-37C6-B343-B47B-E092A27776D1}"/>
              </a:ext>
            </a:extLst>
          </p:cNvPr>
          <p:cNvPicPr>
            <a:picLocks noChangeAspect="1"/>
          </p:cNvPicPr>
          <p:nvPr/>
        </p:nvPicPr>
        <p:blipFill rotWithShape="1">
          <a:blip r:embed="rId3"/>
          <a:srcRect b="8265"/>
          <a:stretch/>
        </p:blipFill>
        <p:spPr>
          <a:xfrm>
            <a:off x="5981700" y="1516185"/>
            <a:ext cx="6210300" cy="4508695"/>
          </a:xfrm>
          <a:prstGeom prst="rect">
            <a:avLst/>
          </a:prstGeom>
        </p:spPr>
      </p:pic>
      <p:sp>
        <p:nvSpPr>
          <p:cNvPr id="5" name="Date Placeholder 4">
            <a:extLst>
              <a:ext uri="{FF2B5EF4-FFF2-40B4-BE49-F238E27FC236}">
                <a16:creationId xmlns:a16="http://schemas.microsoft.com/office/drawing/2014/main" id="{070D4428-F747-C66B-C728-87810CDA7BB4}"/>
              </a:ext>
            </a:extLst>
          </p:cNvPr>
          <p:cNvSpPr>
            <a:spLocks noGrp="1"/>
          </p:cNvSpPr>
          <p:nvPr>
            <p:ph type="dt" sz="half" idx="10"/>
          </p:nvPr>
        </p:nvSpPr>
        <p:spPr/>
        <p:txBody>
          <a:bodyPr/>
          <a:lstStyle/>
          <a:p>
            <a:fld id="{DF3EC054-39FD-4BBE-B991-744FD825F246}" type="datetime1">
              <a:rPr lang="en-US" smtClean="0"/>
              <a:t>5/11/2022</a:t>
            </a:fld>
            <a:endParaRPr lang="en-US" dirty="0"/>
          </a:p>
        </p:txBody>
      </p:sp>
      <p:sp>
        <p:nvSpPr>
          <p:cNvPr id="6" name="Footer Placeholder 5">
            <a:extLst>
              <a:ext uri="{FF2B5EF4-FFF2-40B4-BE49-F238E27FC236}">
                <a16:creationId xmlns:a16="http://schemas.microsoft.com/office/drawing/2014/main" id="{5503280C-9379-F9B7-6FB3-4C55A66CA828}"/>
              </a:ext>
            </a:extLst>
          </p:cNvPr>
          <p:cNvSpPr>
            <a:spLocks noGrp="1"/>
          </p:cNvSpPr>
          <p:nvPr>
            <p:ph type="ftr" sz="quarter" idx="11"/>
          </p:nvPr>
        </p:nvSpPr>
        <p:spPr/>
        <p:txBody>
          <a:bodyPr/>
          <a:lstStyle/>
          <a:p>
            <a:r>
              <a:rPr lang="pt-BR"/>
              <a:t>E L V I S   Y E B O A H - D U A K O</a:t>
            </a:r>
            <a:endParaRPr lang="en-US" dirty="0"/>
          </a:p>
        </p:txBody>
      </p:sp>
      <p:sp>
        <p:nvSpPr>
          <p:cNvPr id="7" name="Slide Number Placeholder 6">
            <a:extLst>
              <a:ext uri="{FF2B5EF4-FFF2-40B4-BE49-F238E27FC236}">
                <a16:creationId xmlns:a16="http://schemas.microsoft.com/office/drawing/2014/main" id="{A0E2CB1E-BED1-8DD8-D48B-8F666E2EA264}"/>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4167875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3E88287-E095-232A-3390-B15E8FCD8D5F}"/>
              </a:ext>
            </a:extLst>
          </p:cNvPr>
          <p:cNvCxnSpPr/>
          <p:nvPr/>
        </p:nvCxnSpPr>
        <p:spPr>
          <a:xfrm>
            <a:off x="506437" y="1252025"/>
            <a:ext cx="11127545"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B108C03-42D3-12CC-F23A-47FD3C743F77}"/>
              </a:ext>
            </a:extLst>
          </p:cNvPr>
          <p:cNvSpPr txBox="1"/>
          <p:nvPr/>
        </p:nvSpPr>
        <p:spPr>
          <a:xfrm>
            <a:off x="624274" y="331411"/>
            <a:ext cx="11127545" cy="800219"/>
          </a:xfrm>
          <a:prstGeom prst="rect">
            <a:avLst/>
          </a:prstGeom>
          <a:noFill/>
        </p:spPr>
        <p:txBody>
          <a:bodyPr wrap="square" rtlCol="0">
            <a:spAutoFit/>
          </a:bodyPr>
          <a:lstStyle/>
          <a:p>
            <a:r>
              <a:rPr lang="en-US" sz="4600" dirty="0">
                <a:latin typeface="+mj-lt"/>
              </a:rPr>
              <a:t>Components of the VANET system</a:t>
            </a:r>
          </a:p>
        </p:txBody>
      </p:sp>
      <p:sp>
        <p:nvSpPr>
          <p:cNvPr id="3" name="TextBox 2">
            <a:extLst>
              <a:ext uri="{FF2B5EF4-FFF2-40B4-BE49-F238E27FC236}">
                <a16:creationId xmlns:a16="http://schemas.microsoft.com/office/drawing/2014/main" id="{57CFD30E-BBC5-4FE0-9264-A3B7CF636EAA}"/>
              </a:ext>
            </a:extLst>
          </p:cNvPr>
          <p:cNvSpPr txBox="1"/>
          <p:nvPr/>
        </p:nvSpPr>
        <p:spPr>
          <a:xfrm>
            <a:off x="6382043" y="1373242"/>
            <a:ext cx="5809957" cy="4801314"/>
          </a:xfrm>
          <a:prstGeom prst="rect">
            <a:avLst/>
          </a:prstGeom>
          <a:noFill/>
        </p:spPr>
        <p:txBody>
          <a:bodyPr wrap="square" rtlCol="0">
            <a:spAutoFit/>
          </a:bodyPr>
          <a:lstStyle/>
          <a:p>
            <a:r>
              <a:rPr lang="en-US" b="1" dirty="0"/>
              <a:t>The Onboard Unit (OBU)</a:t>
            </a:r>
          </a:p>
          <a:p>
            <a:r>
              <a:rPr lang="en-US" dirty="0"/>
              <a:t>consists of electronic components including </a:t>
            </a:r>
            <a:r>
              <a:rPr lang="en-US" dirty="0">
                <a:solidFill>
                  <a:srgbClr val="0070C0"/>
                </a:solidFill>
              </a:rPr>
              <a:t>read/write memory</a:t>
            </a:r>
            <a:r>
              <a:rPr lang="en-US" dirty="0"/>
              <a:t> for storing and retrieving information, </a:t>
            </a:r>
            <a:r>
              <a:rPr lang="en-US" dirty="0">
                <a:solidFill>
                  <a:srgbClr val="0070C0"/>
                </a:solidFill>
              </a:rPr>
              <a:t>user interface, a dedicated interface </a:t>
            </a:r>
            <a:r>
              <a:rPr lang="en-US" dirty="0"/>
              <a:t>connected to the other OBUs, and </a:t>
            </a:r>
            <a:r>
              <a:rPr lang="en-US" dirty="0">
                <a:solidFill>
                  <a:srgbClr val="0070C0"/>
                </a:solidFill>
              </a:rPr>
              <a:t>network devices </a:t>
            </a:r>
            <a:r>
              <a:rPr lang="en-US" dirty="0"/>
              <a:t>for dedicated short-range communication (DSRC).</a:t>
            </a:r>
          </a:p>
          <a:p>
            <a:endParaRPr lang="en-US" dirty="0"/>
          </a:p>
          <a:p>
            <a:r>
              <a:rPr lang="en-US" dirty="0"/>
              <a:t>Main functions are to </a:t>
            </a:r>
            <a:r>
              <a:rPr lang="en-US" dirty="0">
                <a:solidFill>
                  <a:srgbClr val="0070C0"/>
                </a:solidFill>
              </a:rPr>
              <a:t>achieve radio access</a:t>
            </a:r>
            <a:r>
              <a:rPr lang="en-US" dirty="0"/>
              <a:t>, </a:t>
            </a:r>
            <a:r>
              <a:rPr lang="en-US" dirty="0">
                <a:solidFill>
                  <a:srgbClr val="0070C0"/>
                </a:solidFill>
              </a:rPr>
              <a:t>geographic routing, network congestion control, reliable transmission of messages,</a:t>
            </a:r>
            <a:r>
              <a:rPr lang="en-US" dirty="0"/>
              <a:t> and </a:t>
            </a:r>
            <a:r>
              <a:rPr lang="en-US" dirty="0">
                <a:solidFill>
                  <a:srgbClr val="0070C0"/>
                </a:solidFill>
              </a:rPr>
              <a:t>data security.</a:t>
            </a:r>
          </a:p>
          <a:p>
            <a:pPr marL="285750" indent="-285750">
              <a:buFontTx/>
              <a:buChar char="-"/>
            </a:pPr>
            <a:endParaRPr lang="en-US" dirty="0"/>
          </a:p>
          <a:p>
            <a:r>
              <a:rPr lang="en-US" dirty="0"/>
              <a:t>Data collected include: speed, acceleration, fuel quantity, ….</a:t>
            </a:r>
          </a:p>
          <a:p>
            <a:endParaRPr lang="en-US" dirty="0"/>
          </a:p>
          <a:p>
            <a:r>
              <a:rPr lang="en-US" dirty="0"/>
              <a:t>Information is sent to  a nearby RSU or other vehicles over a wireless network based on the IEEE 802.11p standard.</a:t>
            </a:r>
          </a:p>
          <a:p>
            <a:endParaRPr lang="en-US" dirty="0"/>
          </a:p>
          <a:p>
            <a:r>
              <a:rPr lang="en-US" dirty="0"/>
              <a:t>It can also provide communication services for AU</a:t>
            </a:r>
          </a:p>
        </p:txBody>
      </p:sp>
      <p:pic>
        <p:nvPicPr>
          <p:cNvPr id="7" name="Picture 6">
            <a:extLst>
              <a:ext uri="{FF2B5EF4-FFF2-40B4-BE49-F238E27FC236}">
                <a16:creationId xmlns:a16="http://schemas.microsoft.com/office/drawing/2014/main" id="{1E54D21C-782F-EBD2-DCC5-175C23C64CBB}"/>
              </a:ext>
            </a:extLst>
          </p:cNvPr>
          <p:cNvPicPr>
            <a:picLocks noChangeAspect="1"/>
          </p:cNvPicPr>
          <p:nvPr/>
        </p:nvPicPr>
        <p:blipFill>
          <a:blip r:embed="rId2"/>
          <a:stretch>
            <a:fillRect/>
          </a:stretch>
        </p:blipFill>
        <p:spPr>
          <a:xfrm>
            <a:off x="225418" y="1981201"/>
            <a:ext cx="5897314" cy="331723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Date Placeholder 9">
            <a:extLst>
              <a:ext uri="{FF2B5EF4-FFF2-40B4-BE49-F238E27FC236}">
                <a16:creationId xmlns:a16="http://schemas.microsoft.com/office/drawing/2014/main" id="{E31F8DC3-09C0-17B7-CAD4-FC3D72DB7AD0}"/>
              </a:ext>
            </a:extLst>
          </p:cNvPr>
          <p:cNvSpPr>
            <a:spLocks noGrp="1"/>
          </p:cNvSpPr>
          <p:nvPr>
            <p:ph type="dt" sz="half" idx="10"/>
          </p:nvPr>
        </p:nvSpPr>
        <p:spPr/>
        <p:txBody>
          <a:bodyPr/>
          <a:lstStyle/>
          <a:p>
            <a:fld id="{47190995-B1E9-4FFD-9861-2B3643590314}" type="datetime1">
              <a:rPr lang="en-US" smtClean="0"/>
              <a:t>5/11/2022</a:t>
            </a:fld>
            <a:endParaRPr lang="en-US" dirty="0"/>
          </a:p>
        </p:txBody>
      </p:sp>
      <p:sp>
        <p:nvSpPr>
          <p:cNvPr id="11" name="Footer Placeholder 10">
            <a:extLst>
              <a:ext uri="{FF2B5EF4-FFF2-40B4-BE49-F238E27FC236}">
                <a16:creationId xmlns:a16="http://schemas.microsoft.com/office/drawing/2014/main" id="{6121B334-BDF4-38B8-59CA-DF13B95DB46F}"/>
              </a:ext>
            </a:extLst>
          </p:cNvPr>
          <p:cNvSpPr>
            <a:spLocks noGrp="1"/>
          </p:cNvSpPr>
          <p:nvPr>
            <p:ph type="ftr" sz="quarter" idx="11"/>
          </p:nvPr>
        </p:nvSpPr>
        <p:spPr/>
        <p:txBody>
          <a:bodyPr/>
          <a:lstStyle/>
          <a:p>
            <a:r>
              <a:rPr lang="pt-BR"/>
              <a:t>E L V I S   Y E B O A H - D U A K O</a:t>
            </a:r>
            <a:endParaRPr lang="en-US" dirty="0"/>
          </a:p>
        </p:txBody>
      </p:sp>
      <p:sp>
        <p:nvSpPr>
          <p:cNvPr id="12" name="Slide Number Placeholder 11">
            <a:extLst>
              <a:ext uri="{FF2B5EF4-FFF2-40B4-BE49-F238E27FC236}">
                <a16:creationId xmlns:a16="http://schemas.microsoft.com/office/drawing/2014/main" id="{8CAA303A-1BF6-904C-0346-B60F24801AF9}"/>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2458901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3E88287-E095-232A-3390-B15E8FCD8D5F}"/>
              </a:ext>
            </a:extLst>
          </p:cNvPr>
          <p:cNvCxnSpPr/>
          <p:nvPr/>
        </p:nvCxnSpPr>
        <p:spPr>
          <a:xfrm>
            <a:off x="506437" y="1252025"/>
            <a:ext cx="11127545"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B108C03-42D3-12CC-F23A-47FD3C743F77}"/>
              </a:ext>
            </a:extLst>
          </p:cNvPr>
          <p:cNvSpPr txBox="1"/>
          <p:nvPr/>
        </p:nvSpPr>
        <p:spPr>
          <a:xfrm>
            <a:off x="558018" y="331411"/>
            <a:ext cx="11127545" cy="800219"/>
          </a:xfrm>
          <a:prstGeom prst="rect">
            <a:avLst/>
          </a:prstGeom>
          <a:noFill/>
        </p:spPr>
        <p:txBody>
          <a:bodyPr wrap="square" rtlCol="0">
            <a:spAutoFit/>
          </a:bodyPr>
          <a:lstStyle/>
          <a:p>
            <a:r>
              <a:rPr lang="en-US" sz="4600" dirty="0">
                <a:latin typeface="+mj-lt"/>
              </a:rPr>
              <a:t>Components of the VANET system</a:t>
            </a:r>
          </a:p>
        </p:txBody>
      </p:sp>
      <p:sp>
        <p:nvSpPr>
          <p:cNvPr id="3" name="TextBox 2">
            <a:extLst>
              <a:ext uri="{FF2B5EF4-FFF2-40B4-BE49-F238E27FC236}">
                <a16:creationId xmlns:a16="http://schemas.microsoft.com/office/drawing/2014/main" id="{57CFD30E-BBC5-4FE0-9264-A3B7CF636EAA}"/>
              </a:ext>
            </a:extLst>
          </p:cNvPr>
          <p:cNvSpPr txBox="1"/>
          <p:nvPr/>
        </p:nvSpPr>
        <p:spPr>
          <a:xfrm>
            <a:off x="558018" y="1912656"/>
            <a:ext cx="5131582" cy="3970318"/>
          </a:xfrm>
          <a:prstGeom prst="rect">
            <a:avLst/>
          </a:prstGeom>
          <a:noFill/>
        </p:spPr>
        <p:txBody>
          <a:bodyPr wrap="square" rtlCol="0">
            <a:spAutoFit/>
          </a:bodyPr>
          <a:lstStyle/>
          <a:p>
            <a:r>
              <a:rPr lang="en-US" b="1" dirty="0"/>
              <a:t>The Application Unit (AU)</a:t>
            </a:r>
          </a:p>
          <a:p>
            <a:r>
              <a:rPr lang="en-US" dirty="0"/>
              <a:t>A device installed inside the vehicle that can run certain applications. </a:t>
            </a:r>
          </a:p>
          <a:p>
            <a:endParaRPr lang="en-US" dirty="0"/>
          </a:p>
          <a:p>
            <a:r>
              <a:rPr lang="en-US" dirty="0"/>
              <a:t>It can either be a dedicated device for a specific application or a regular device (e.g. A PDA)</a:t>
            </a:r>
          </a:p>
          <a:p>
            <a:endParaRPr lang="en-US" dirty="0"/>
          </a:p>
          <a:p>
            <a:r>
              <a:rPr lang="en-US" dirty="0"/>
              <a:t>It serves as an interface between the driver and the OBU or the VANET system</a:t>
            </a:r>
          </a:p>
          <a:p>
            <a:pPr marL="285750" indent="-285750">
              <a:buFontTx/>
              <a:buChar char="-"/>
            </a:pPr>
            <a:r>
              <a:rPr lang="en-US" dirty="0"/>
              <a:t>For instance, with given data, it can provide a visualize view of the road to show paths where congestions are high.</a:t>
            </a:r>
          </a:p>
          <a:p>
            <a:pPr marL="285750" indent="-285750">
              <a:buFontTx/>
              <a:buChar char="-"/>
            </a:pPr>
            <a:endParaRPr lang="en-US" dirty="0"/>
          </a:p>
          <a:p>
            <a:r>
              <a:rPr lang="en-US" dirty="0"/>
              <a:t>It communicates with the network through the OBU</a:t>
            </a:r>
          </a:p>
        </p:txBody>
      </p:sp>
      <p:pic>
        <p:nvPicPr>
          <p:cNvPr id="4" name="Picture 3">
            <a:extLst>
              <a:ext uri="{FF2B5EF4-FFF2-40B4-BE49-F238E27FC236}">
                <a16:creationId xmlns:a16="http://schemas.microsoft.com/office/drawing/2014/main" id="{7D2EF6C5-5B38-70B9-4839-8C0E378BA40C}"/>
              </a:ext>
            </a:extLst>
          </p:cNvPr>
          <p:cNvPicPr>
            <a:picLocks noChangeAspect="1"/>
          </p:cNvPicPr>
          <p:nvPr/>
        </p:nvPicPr>
        <p:blipFill rotWithShape="1">
          <a:blip r:embed="rId2"/>
          <a:srcRect l="7834" t="4483" r="8993" b="2523"/>
          <a:stretch/>
        </p:blipFill>
        <p:spPr>
          <a:xfrm>
            <a:off x="5466862" y="1912656"/>
            <a:ext cx="5872480" cy="3693319"/>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5" name="Date Placeholder 4">
            <a:extLst>
              <a:ext uri="{FF2B5EF4-FFF2-40B4-BE49-F238E27FC236}">
                <a16:creationId xmlns:a16="http://schemas.microsoft.com/office/drawing/2014/main" id="{B80F33BE-96EA-D6D7-6326-52F276F3CB62}"/>
              </a:ext>
            </a:extLst>
          </p:cNvPr>
          <p:cNvSpPr>
            <a:spLocks noGrp="1"/>
          </p:cNvSpPr>
          <p:nvPr>
            <p:ph type="dt" sz="half" idx="10"/>
          </p:nvPr>
        </p:nvSpPr>
        <p:spPr/>
        <p:txBody>
          <a:bodyPr/>
          <a:lstStyle/>
          <a:p>
            <a:fld id="{5050A8B1-EFC7-4996-A78D-A1819431285E}" type="datetime1">
              <a:rPr lang="en-US" smtClean="0"/>
              <a:t>5/11/2022</a:t>
            </a:fld>
            <a:endParaRPr lang="en-US" dirty="0"/>
          </a:p>
        </p:txBody>
      </p:sp>
      <p:sp>
        <p:nvSpPr>
          <p:cNvPr id="6" name="Footer Placeholder 5">
            <a:extLst>
              <a:ext uri="{FF2B5EF4-FFF2-40B4-BE49-F238E27FC236}">
                <a16:creationId xmlns:a16="http://schemas.microsoft.com/office/drawing/2014/main" id="{EDE4E0C5-BC15-C050-A44F-8A1D57F4594D}"/>
              </a:ext>
            </a:extLst>
          </p:cNvPr>
          <p:cNvSpPr>
            <a:spLocks noGrp="1"/>
          </p:cNvSpPr>
          <p:nvPr>
            <p:ph type="ftr" sz="quarter" idx="11"/>
          </p:nvPr>
        </p:nvSpPr>
        <p:spPr/>
        <p:txBody>
          <a:bodyPr/>
          <a:lstStyle/>
          <a:p>
            <a:r>
              <a:rPr lang="pt-BR"/>
              <a:t>E L V I S   Y E B O A H - D U A K O</a:t>
            </a:r>
            <a:endParaRPr lang="en-US" dirty="0"/>
          </a:p>
        </p:txBody>
      </p:sp>
      <p:sp>
        <p:nvSpPr>
          <p:cNvPr id="7" name="Slide Number Placeholder 6">
            <a:extLst>
              <a:ext uri="{FF2B5EF4-FFF2-40B4-BE49-F238E27FC236}">
                <a16:creationId xmlns:a16="http://schemas.microsoft.com/office/drawing/2014/main" id="{74F94069-4D80-D085-0B57-52045DFCEA5D}"/>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1696276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3E88287-E095-232A-3390-B15E8FCD8D5F}"/>
              </a:ext>
            </a:extLst>
          </p:cNvPr>
          <p:cNvCxnSpPr/>
          <p:nvPr/>
        </p:nvCxnSpPr>
        <p:spPr>
          <a:xfrm>
            <a:off x="506437" y="1252025"/>
            <a:ext cx="11127545"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B108C03-42D3-12CC-F23A-47FD3C743F77}"/>
              </a:ext>
            </a:extLst>
          </p:cNvPr>
          <p:cNvSpPr txBox="1"/>
          <p:nvPr/>
        </p:nvSpPr>
        <p:spPr>
          <a:xfrm>
            <a:off x="558018" y="331411"/>
            <a:ext cx="11127545" cy="800219"/>
          </a:xfrm>
          <a:prstGeom prst="rect">
            <a:avLst/>
          </a:prstGeom>
          <a:noFill/>
        </p:spPr>
        <p:txBody>
          <a:bodyPr wrap="square" rtlCol="0">
            <a:spAutoFit/>
          </a:bodyPr>
          <a:lstStyle/>
          <a:p>
            <a:r>
              <a:rPr lang="en-US" sz="4600" dirty="0">
                <a:latin typeface="+mj-lt"/>
              </a:rPr>
              <a:t>Components of the VANET system</a:t>
            </a:r>
          </a:p>
        </p:txBody>
      </p:sp>
      <p:sp>
        <p:nvSpPr>
          <p:cNvPr id="3" name="TextBox 2">
            <a:extLst>
              <a:ext uri="{FF2B5EF4-FFF2-40B4-BE49-F238E27FC236}">
                <a16:creationId xmlns:a16="http://schemas.microsoft.com/office/drawing/2014/main" id="{57CFD30E-BBC5-4FE0-9264-A3B7CF636EAA}"/>
              </a:ext>
            </a:extLst>
          </p:cNvPr>
          <p:cNvSpPr txBox="1"/>
          <p:nvPr/>
        </p:nvSpPr>
        <p:spPr>
          <a:xfrm>
            <a:off x="411479" y="1392699"/>
            <a:ext cx="11420622" cy="2785378"/>
          </a:xfrm>
          <a:prstGeom prst="rect">
            <a:avLst/>
          </a:prstGeom>
          <a:noFill/>
        </p:spPr>
        <p:txBody>
          <a:bodyPr wrap="square" rtlCol="0">
            <a:spAutoFit/>
          </a:bodyPr>
          <a:lstStyle/>
          <a:p>
            <a:r>
              <a:rPr lang="en-US" b="1" dirty="0"/>
              <a:t>The Road Side Unit (RSU)</a:t>
            </a:r>
          </a:p>
          <a:p>
            <a:r>
              <a:rPr lang="en-US" dirty="0"/>
              <a:t>Is a communication device installed beside the road or at a designated location. </a:t>
            </a:r>
          </a:p>
          <a:p>
            <a:pPr marL="285750" indent="-285750">
              <a:buFontTx/>
              <a:buChar char="-"/>
            </a:pPr>
            <a:endParaRPr lang="en-US" sz="1000" dirty="0"/>
          </a:p>
          <a:p>
            <a:r>
              <a:rPr lang="en-US" dirty="0"/>
              <a:t>RSU uses DSRC technology to communicate with the OBU.</a:t>
            </a:r>
          </a:p>
          <a:p>
            <a:pPr marL="285750" indent="-285750">
              <a:buFontTx/>
              <a:buChar char="-"/>
            </a:pPr>
            <a:endParaRPr lang="en-US" sz="1050" dirty="0"/>
          </a:p>
          <a:p>
            <a:r>
              <a:rPr lang="en-US" i="1" dirty="0"/>
              <a:t>Main function</a:t>
            </a:r>
          </a:p>
          <a:p>
            <a:pPr marL="742950" lvl="1" indent="-285750">
              <a:buFontTx/>
              <a:buChar char="-"/>
            </a:pPr>
            <a:r>
              <a:rPr lang="en-US" dirty="0"/>
              <a:t>Extends the communication range for vehicles</a:t>
            </a:r>
          </a:p>
          <a:p>
            <a:pPr marL="742950" lvl="1" indent="-285750">
              <a:buFontTx/>
              <a:buChar char="-"/>
            </a:pPr>
            <a:r>
              <a:rPr lang="en-US" dirty="0"/>
              <a:t>Serves as a source of information in V2I communication</a:t>
            </a:r>
          </a:p>
          <a:p>
            <a:pPr marL="1200150" lvl="2" indent="-285750">
              <a:buFontTx/>
              <a:buChar char="-"/>
            </a:pPr>
            <a:r>
              <a:rPr lang="en-US" dirty="0"/>
              <a:t>Provides information such as current road safety for vehicles.</a:t>
            </a:r>
          </a:p>
          <a:p>
            <a:pPr lvl="2"/>
            <a:endParaRPr lang="en-US" sz="900" dirty="0"/>
          </a:p>
          <a:p>
            <a:r>
              <a:rPr lang="en-US" dirty="0"/>
              <a:t>The OBU can access the internet through the RSU</a:t>
            </a:r>
          </a:p>
        </p:txBody>
      </p:sp>
      <p:pic>
        <p:nvPicPr>
          <p:cNvPr id="4" name="Picture 3">
            <a:extLst>
              <a:ext uri="{FF2B5EF4-FFF2-40B4-BE49-F238E27FC236}">
                <a16:creationId xmlns:a16="http://schemas.microsoft.com/office/drawing/2014/main" id="{E6DE19EA-3BCB-AE35-B6DE-F64AAFA77F69}"/>
              </a:ext>
            </a:extLst>
          </p:cNvPr>
          <p:cNvPicPr>
            <a:picLocks noChangeAspect="1"/>
          </p:cNvPicPr>
          <p:nvPr/>
        </p:nvPicPr>
        <p:blipFill rotWithShape="1">
          <a:blip r:embed="rId2"/>
          <a:srcRect b="13262"/>
          <a:stretch/>
        </p:blipFill>
        <p:spPr>
          <a:xfrm>
            <a:off x="1270000" y="4318750"/>
            <a:ext cx="8453120" cy="2012571"/>
          </a:xfrm>
          <a:prstGeom prst="rect">
            <a:avLst/>
          </a:prstGeom>
        </p:spPr>
      </p:pic>
      <p:sp>
        <p:nvSpPr>
          <p:cNvPr id="5" name="Date Placeholder 4">
            <a:extLst>
              <a:ext uri="{FF2B5EF4-FFF2-40B4-BE49-F238E27FC236}">
                <a16:creationId xmlns:a16="http://schemas.microsoft.com/office/drawing/2014/main" id="{53D202C3-63CD-778F-FAB0-7B5456CBD010}"/>
              </a:ext>
            </a:extLst>
          </p:cNvPr>
          <p:cNvSpPr>
            <a:spLocks noGrp="1"/>
          </p:cNvSpPr>
          <p:nvPr>
            <p:ph type="dt" sz="half" idx="10"/>
          </p:nvPr>
        </p:nvSpPr>
        <p:spPr/>
        <p:txBody>
          <a:bodyPr/>
          <a:lstStyle/>
          <a:p>
            <a:fld id="{71A5CEE3-B312-4AF9-A36E-7EC2FF6F3AF3}" type="datetime1">
              <a:rPr lang="en-US" smtClean="0"/>
              <a:t>5/11/2022</a:t>
            </a:fld>
            <a:endParaRPr lang="en-US" dirty="0"/>
          </a:p>
        </p:txBody>
      </p:sp>
      <p:sp>
        <p:nvSpPr>
          <p:cNvPr id="6" name="Footer Placeholder 5">
            <a:extLst>
              <a:ext uri="{FF2B5EF4-FFF2-40B4-BE49-F238E27FC236}">
                <a16:creationId xmlns:a16="http://schemas.microsoft.com/office/drawing/2014/main" id="{7C69C0E4-419F-2EE1-4D96-BA04857E2F9D}"/>
              </a:ext>
            </a:extLst>
          </p:cNvPr>
          <p:cNvSpPr>
            <a:spLocks noGrp="1"/>
          </p:cNvSpPr>
          <p:nvPr>
            <p:ph type="ftr" sz="quarter" idx="11"/>
          </p:nvPr>
        </p:nvSpPr>
        <p:spPr/>
        <p:txBody>
          <a:bodyPr/>
          <a:lstStyle/>
          <a:p>
            <a:r>
              <a:rPr lang="pt-BR"/>
              <a:t>E L V I S   Y E B O A H - D U A K O</a:t>
            </a:r>
            <a:endParaRPr lang="en-US" dirty="0"/>
          </a:p>
        </p:txBody>
      </p:sp>
      <p:sp>
        <p:nvSpPr>
          <p:cNvPr id="7" name="Slide Number Placeholder 6">
            <a:extLst>
              <a:ext uri="{FF2B5EF4-FFF2-40B4-BE49-F238E27FC236}">
                <a16:creationId xmlns:a16="http://schemas.microsoft.com/office/drawing/2014/main" id="{4D7DC062-1302-362E-8B2B-8F77BC853D81}"/>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4063868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3E88287-E095-232A-3390-B15E8FCD8D5F}"/>
              </a:ext>
            </a:extLst>
          </p:cNvPr>
          <p:cNvCxnSpPr/>
          <p:nvPr/>
        </p:nvCxnSpPr>
        <p:spPr>
          <a:xfrm>
            <a:off x="506437" y="1252025"/>
            <a:ext cx="11127545"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B108C03-42D3-12CC-F23A-47FD3C743F77}"/>
              </a:ext>
            </a:extLst>
          </p:cNvPr>
          <p:cNvSpPr txBox="1"/>
          <p:nvPr/>
        </p:nvSpPr>
        <p:spPr>
          <a:xfrm>
            <a:off x="558018" y="331411"/>
            <a:ext cx="11127545" cy="800219"/>
          </a:xfrm>
          <a:prstGeom prst="rect">
            <a:avLst/>
          </a:prstGeom>
          <a:noFill/>
        </p:spPr>
        <p:txBody>
          <a:bodyPr wrap="square" rtlCol="0">
            <a:spAutoFit/>
          </a:bodyPr>
          <a:lstStyle/>
          <a:p>
            <a:r>
              <a:rPr lang="en-US" sz="4600" dirty="0">
                <a:latin typeface="+mj-lt"/>
              </a:rPr>
              <a:t>Communication Model of VANET</a:t>
            </a:r>
          </a:p>
        </p:txBody>
      </p:sp>
      <p:sp>
        <p:nvSpPr>
          <p:cNvPr id="3" name="TextBox 2">
            <a:extLst>
              <a:ext uri="{FF2B5EF4-FFF2-40B4-BE49-F238E27FC236}">
                <a16:creationId xmlns:a16="http://schemas.microsoft.com/office/drawing/2014/main" id="{57CFD30E-BBC5-4FE0-9264-A3B7CF636EAA}"/>
              </a:ext>
            </a:extLst>
          </p:cNvPr>
          <p:cNvSpPr txBox="1"/>
          <p:nvPr/>
        </p:nvSpPr>
        <p:spPr>
          <a:xfrm>
            <a:off x="406399" y="4239210"/>
            <a:ext cx="5598160" cy="1200329"/>
          </a:xfrm>
          <a:prstGeom prst="rect">
            <a:avLst/>
          </a:prstGeom>
          <a:noFill/>
        </p:spPr>
        <p:txBody>
          <a:bodyPr wrap="square" rtlCol="0">
            <a:spAutoFit/>
          </a:bodyPr>
          <a:lstStyle/>
          <a:p>
            <a:pPr marL="285750" indent="-285750">
              <a:buFontTx/>
              <a:buChar char="-"/>
            </a:pPr>
            <a:r>
              <a:rPr lang="en-US" b="1" dirty="0"/>
              <a:t>Onboard Communication</a:t>
            </a:r>
          </a:p>
          <a:p>
            <a:pPr marL="742950" lvl="1" indent="-285750">
              <a:buFontTx/>
              <a:buChar char="-"/>
            </a:pPr>
            <a:r>
              <a:rPr lang="en-US" dirty="0"/>
              <a:t>Realized by the </a:t>
            </a:r>
            <a:r>
              <a:rPr lang="en-US" dirty="0">
                <a:solidFill>
                  <a:srgbClr val="0070C0"/>
                </a:solidFill>
              </a:rPr>
              <a:t>OBU</a:t>
            </a:r>
            <a:r>
              <a:rPr lang="en-US" dirty="0"/>
              <a:t> and </a:t>
            </a:r>
            <a:r>
              <a:rPr lang="en-US" dirty="0">
                <a:solidFill>
                  <a:srgbClr val="0070C0"/>
                </a:solidFill>
              </a:rPr>
              <a:t>AU</a:t>
            </a:r>
          </a:p>
          <a:p>
            <a:pPr marL="742950" lvl="1" indent="-285750">
              <a:buFontTx/>
              <a:buChar char="-"/>
            </a:pPr>
            <a:r>
              <a:rPr lang="en-US" dirty="0"/>
              <a:t>Data taken and transmitted from sensors to OBU processing unit local action</a:t>
            </a:r>
          </a:p>
        </p:txBody>
      </p:sp>
      <p:sp>
        <p:nvSpPr>
          <p:cNvPr id="6" name="TextBox 5">
            <a:extLst>
              <a:ext uri="{FF2B5EF4-FFF2-40B4-BE49-F238E27FC236}">
                <a16:creationId xmlns:a16="http://schemas.microsoft.com/office/drawing/2014/main" id="{560CB390-0E87-1580-F561-93FAD89FF05A}"/>
              </a:ext>
            </a:extLst>
          </p:cNvPr>
          <p:cNvSpPr txBox="1"/>
          <p:nvPr/>
        </p:nvSpPr>
        <p:spPr>
          <a:xfrm>
            <a:off x="6187442" y="4239210"/>
            <a:ext cx="5811520" cy="2031325"/>
          </a:xfrm>
          <a:prstGeom prst="rect">
            <a:avLst/>
          </a:prstGeom>
          <a:noFill/>
        </p:spPr>
        <p:txBody>
          <a:bodyPr wrap="square">
            <a:spAutoFit/>
          </a:bodyPr>
          <a:lstStyle/>
          <a:p>
            <a:pPr marL="285750" indent="-285750">
              <a:buFontTx/>
              <a:buChar char="-"/>
            </a:pPr>
            <a:r>
              <a:rPr lang="en-US" b="1" dirty="0"/>
              <a:t>Vehicle to Vehicle Communication</a:t>
            </a:r>
          </a:p>
          <a:p>
            <a:pPr marL="742950" lvl="1" indent="-285750">
              <a:buFontTx/>
              <a:buChar char="-"/>
            </a:pPr>
            <a:r>
              <a:rPr lang="en-US" dirty="0"/>
              <a:t>Vehicles can form a MANET using their OBU</a:t>
            </a:r>
          </a:p>
          <a:p>
            <a:pPr marL="742950" lvl="1" indent="-285750">
              <a:buFontTx/>
              <a:buChar char="-"/>
            </a:pPr>
            <a:endParaRPr lang="en-US" dirty="0"/>
          </a:p>
          <a:p>
            <a:pPr marL="742950" lvl="1" indent="-285750">
              <a:buFontTx/>
              <a:buChar char="-"/>
            </a:pPr>
            <a:r>
              <a:rPr lang="en-US" dirty="0"/>
              <a:t>They broadcast useful information to each other such as </a:t>
            </a:r>
            <a:r>
              <a:rPr lang="en-US" dirty="0">
                <a:solidFill>
                  <a:srgbClr val="0070C0"/>
                </a:solidFill>
              </a:rPr>
              <a:t>emergency braking, collision detection</a:t>
            </a:r>
            <a:r>
              <a:rPr lang="en-US" dirty="0"/>
              <a:t>, and </a:t>
            </a:r>
            <a:r>
              <a:rPr lang="en-US" dirty="0">
                <a:solidFill>
                  <a:srgbClr val="0070C0"/>
                </a:solidFill>
              </a:rPr>
              <a:t>traffic status information </a:t>
            </a:r>
            <a:r>
              <a:rPr lang="en-US" dirty="0"/>
              <a:t>thereby improving travel efficiency.</a:t>
            </a:r>
          </a:p>
        </p:txBody>
      </p:sp>
      <p:pic>
        <p:nvPicPr>
          <p:cNvPr id="5" name="Picture 4">
            <a:extLst>
              <a:ext uri="{FF2B5EF4-FFF2-40B4-BE49-F238E27FC236}">
                <a16:creationId xmlns:a16="http://schemas.microsoft.com/office/drawing/2014/main" id="{17CDC58B-013F-42AC-ABA7-990071F513CF}"/>
              </a:ext>
            </a:extLst>
          </p:cNvPr>
          <p:cNvPicPr>
            <a:picLocks noChangeAspect="1"/>
          </p:cNvPicPr>
          <p:nvPr/>
        </p:nvPicPr>
        <p:blipFill>
          <a:blip r:embed="rId2"/>
          <a:stretch>
            <a:fillRect/>
          </a:stretch>
        </p:blipFill>
        <p:spPr>
          <a:xfrm>
            <a:off x="1574800" y="1411056"/>
            <a:ext cx="3647437" cy="2473418"/>
          </a:xfrm>
          <a:prstGeom prst="rect">
            <a:avLst/>
          </a:prstGeom>
        </p:spPr>
      </p:pic>
      <p:pic>
        <p:nvPicPr>
          <p:cNvPr id="10" name="Picture 9">
            <a:extLst>
              <a:ext uri="{FF2B5EF4-FFF2-40B4-BE49-F238E27FC236}">
                <a16:creationId xmlns:a16="http://schemas.microsoft.com/office/drawing/2014/main" id="{2A929964-6548-D2D4-235F-5A7CD39B01DC}"/>
              </a:ext>
            </a:extLst>
          </p:cNvPr>
          <p:cNvPicPr>
            <a:picLocks noChangeAspect="1"/>
          </p:cNvPicPr>
          <p:nvPr/>
        </p:nvPicPr>
        <p:blipFill rotWithShape="1">
          <a:blip r:embed="rId3"/>
          <a:srcRect l="24755" t="22916" b="22916"/>
          <a:stretch/>
        </p:blipFill>
        <p:spPr>
          <a:xfrm>
            <a:off x="6621107" y="1585781"/>
            <a:ext cx="4944189" cy="2319673"/>
          </a:xfrm>
          <a:prstGeom prst="rect">
            <a:avLst/>
          </a:prstGeom>
        </p:spPr>
      </p:pic>
      <p:sp>
        <p:nvSpPr>
          <p:cNvPr id="11" name="Date Placeholder 10">
            <a:extLst>
              <a:ext uri="{FF2B5EF4-FFF2-40B4-BE49-F238E27FC236}">
                <a16:creationId xmlns:a16="http://schemas.microsoft.com/office/drawing/2014/main" id="{737914E5-333B-5B64-5A35-1C6A36134A93}"/>
              </a:ext>
            </a:extLst>
          </p:cNvPr>
          <p:cNvSpPr>
            <a:spLocks noGrp="1"/>
          </p:cNvSpPr>
          <p:nvPr>
            <p:ph type="dt" sz="half" idx="10"/>
          </p:nvPr>
        </p:nvSpPr>
        <p:spPr/>
        <p:txBody>
          <a:bodyPr/>
          <a:lstStyle/>
          <a:p>
            <a:fld id="{1D97EC55-D524-4943-A8A7-32788F4932F0}" type="datetime1">
              <a:rPr lang="en-US" smtClean="0"/>
              <a:t>5/11/2022</a:t>
            </a:fld>
            <a:endParaRPr lang="en-US" dirty="0"/>
          </a:p>
        </p:txBody>
      </p:sp>
      <p:sp>
        <p:nvSpPr>
          <p:cNvPr id="12" name="Footer Placeholder 11">
            <a:extLst>
              <a:ext uri="{FF2B5EF4-FFF2-40B4-BE49-F238E27FC236}">
                <a16:creationId xmlns:a16="http://schemas.microsoft.com/office/drawing/2014/main" id="{73278C08-CA4F-0E9F-C5E5-0D036C1CFF52}"/>
              </a:ext>
            </a:extLst>
          </p:cNvPr>
          <p:cNvSpPr>
            <a:spLocks noGrp="1"/>
          </p:cNvSpPr>
          <p:nvPr>
            <p:ph type="ftr" sz="quarter" idx="11"/>
          </p:nvPr>
        </p:nvSpPr>
        <p:spPr/>
        <p:txBody>
          <a:bodyPr/>
          <a:lstStyle/>
          <a:p>
            <a:r>
              <a:rPr lang="pt-BR"/>
              <a:t>E L V I S   Y E B O A H - D U A K O</a:t>
            </a:r>
            <a:endParaRPr lang="en-US" dirty="0"/>
          </a:p>
        </p:txBody>
      </p:sp>
      <p:sp>
        <p:nvSpPr>
          <p:cNvPr id="13" name="Slide Number Placeholder 12">
            <a:extLst>
              <a:ext uri="{FF2B5EF4-FFF2-40B4-BE49-F238E27FC236}">
                <a16:creationId xmlns:a16="http://schemas.microsoft.com/office/drawing/2014/main" id="{339F7D24-E172-7450-F703-24BED881373B}"/>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49700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3E88287-E095-232A-3390-B15E8FCD8D5F}"/>
              </a:ext>
            </a:extLst>
          </p:cNvPr>
          <p:cNvCxnSpPr/>
          <p:nvPr/>
        </p:nvCxnSpPr>
        <p:spPr>
          <a:xfrm>
            <a:off x="506437" y="1252025"/>
            <a:ext cx="11127545"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B108C03-42D3-12CC-F23A-47FD3C743F77}"/>
              </a:ext>
            </a:extLst>
          </p:cNvPr>
          <p:cNvSpPr txBox="1"/>
          <p:nvPr/>
        </p:nvSpPr>
        <p:spPr>
          <a:xfrm>
            <a:off x="558018" y="331411"/>
            <a:ext cx="11127545" cy="800219"/>
          </a:xfrm>
          <a:prstGeom prst="rect">
            <a:avLst/>
          </a:prstGeom>
          <a:noFill/>
        </p:spPr>
        <p:txBody>
          <a:bodyPr wrap="square" rtlCol="0">
            <a:spAutoFit/>
          </a:bodyPr>
          <a:lstStyle/>
          <a:p>
            <a:r>
              <a:rPr lang="en-US" sz="4600" dirty="0">
                <a:latin typeface="+mj-lt"/>
              </a:rPr>
              <a:t>Communication Model of VANET</a:t>
            </a:r>
          </a:p>
        </p:txBody>
      </p:sp>
      <p:sp>
        <p:nvSpPr>
          <p:cNvPr id="3" name="TextBox 2">
            <a:extLst>
              <a:ext uri="{FF2B5EF4-FFF2-40B4-BE49-F238E27FC236}">
                <a16:creationId xmlns:a16="http://schemas.microsoft.com/office/drawing/2014/main" id="{57CFD30E-BBC5-4FE0-9264-A3B7CF636EAA}"/>
              </a:ext>
            </a:extLst>
          </p:cNvPr>
          <p:cNvSpPr txBox="1"/>
          <p:nvPr/>
        </p:nvSpPr>
        <p:spPr>
          <a:xfrm>
            <a:off x="6070209" y="1773095"/>
            <a:ext cx="5824558" cy="3693319"/>
          </a:xfrm>
          <a:prstGeom prst="rect">
            <a:avLst/>
          </a:prstGeom>
          <a:noFill/>
        </p:spPr>
        <p:txBody>
          <a:bodyPr wrap="square" rtlCol="0">
            <a:spAutoFit/>
          </a:bodyPr>
          <a:lstStyle/>
          <a:p>
            <a:pPr marL="285750" indent="-285750">
              <a:buFontTx/>
              <a:buChar char="-"/>
            </a:pPr>
            <a:r>
              <a:rPr lang="en-US" b="1" dirty="0"/>
              <a:t>Vehicle to Infrastructure Communication</a:t>
            </a:r>
          </a:p>
          <a:p>
            <a:pPr marL="742950" lvl="1" indent="-285750">
              <a:buFontTx/>
              <a:buChar char="-"/>
            </a:pPr>
            <a:endParaRPr lang="en-US" dirty="0"/>
          </a:p>
          <a:p>
            <a:pPr marL="742950" lvl="1" indent="-285750">
              <a:buFontTx/>
              <a:buChar char="-"/>
            </a:pPr>
            <a:r>
              <a:rPr lang="en-US" dirty="0"/>
              <a:t>Enables information exchange between vehicles and other networks such as the internet.</a:t>
            </a:r>
          </a:p>
          <a:p>
            <a:pPr marL="742950" lvl="1" indent="-285750">
              <a:buFontTx/>
              <a:buChar char="-"/>
            </a:pPr>
            <a:endParaRPr lang="en-US" dirty="0"/>
          </a:p>
          <a:p>
            <a:pPr marL="742950" lvl="1" indent="-285750">
              <a:buFontTx/>
              <a:buChar char="-"/>
            </a:pPr>
            <a:r>
              <a:rPr lang="en-US" dirty="0"/>
              <a:t>Expands the communication range </a:t>
            </a:r>
          </a:p>
          <a:p>
            <a:pPr marL="742950" lvl="1" indent="-285750">
              <a:buFontTx/>
              <a:buChar char="-"/>
            </a:pPr>
            <a:endParaRPr lang="en-US" dirty="0"/>
          </a:p>
          <a:p>
            <a:pPr marL="742950" lvl="1" indent="-285750">
              <a:buFontTx/>
              <a:buChar char="-"/>
            </a:pPr>
            <a:r>
              <a:rPr lang="en-US" dirty="0"/>
              <a:t>Provides drivers with more comprehensive information on transportation and environment.</a:t>
            </a:r>
          </a:p>
          <a:p>
            <a:pPr marL="742950" lvl="1" indent="-285750">
              <a:buFontTx/>
              <a:buChar char="-"/>
            </a:pPr>
            <a:endParaRPr lang="en-US" dirty="0"/>
          </a:p>
          <a:p>
            <a:pPr marL="742950" lvl="1" indent="-285750">
              <a:buFontTx/>
              <a:buChar char="-"/>
            </a:pPr>
            <a:r>
              <a:rPr lang="en-US" dirty="0"/>
              <a:t>It ensures the safety of pedestrians and drivers and improves the efficiency of the traffic management system</a:t>
            </a:r>
          </a:p>
        </p:txBody>
      </p:sp>
      <p:pic>
        <p:nvPicPr>
          <p:cNvPr id="4" name="Picture 3">
            <a:extLst>
              <a:ext uri="{FF2B5EF4-FFF2-40B4-BE49-F238E27FC236}">
                <a16:creationId xmlns:a16="http://schemas.microsoft.com/office/drawing/2014/main" id="{057E23BA-5D8C-1AE9-4A80-0AEF0645C586}"/>
              </a:ext>
            </a:extLst>
          </p:cNvPr>
          <p:cNvPicPr>
            <a:picLocks noChangeAspect="1"/>
          </p:cNvPicPr>
          <p:nvPr/>
        </p:nvPicPr>
        <p:blipFill>
          <a:blip r:embed="rId2"/>
          <a:stretch>
            <a:fillRect/>
          </a:stretch>
        </p:blipFill>
        <p:spPr>
          <a:xfrm>
            <a:off x="558018" y="2657635"/>
            <a:ext cx="5318123" cy="2827990"/>
          </a:xfrm>
          <a:prstGeom prst="rect">
            <a:avLst/>
          </a:prstGeom>
        </p:spPr>
      </p:pic>
      <p:sp>
        <p:nvSpPr>
          <p:cNvPr id="5" name="Date Placeholder 4">
            <a:extLst>
              <a:ext uri="{FF2B5EF4-FFF2-40B4-BE49-F238E27FC236}">
                <a16:creationId xmlns:a16="http://schemas.microsoft.com/office/drawing/2014/main" id="{FE5E4302-2FAF-EFBE-8763-66379603402A}"/>
              </a:ext>
            </a:extLst>
          </p:cNvPr>
          <p:cNvSpPr>
            <a:spLocks noGrp="1"/>
          </p:cNvSpPr>
          <p:nvPr>
            <p:ph type="dt" sz="half" idx="10"/>
          </p:nvPr>
        </p:nvSpPr>
        <p:spPr/>
        <p:txBody>
          <a:bodyPr/>
          <a:lstStyle/>
          <a:p>
            <a:fld id="{0B405423-3622-4E96-AF96-359F701F17FA}" type="datetime1">
              <a:rPr lang="en-US" smtClean="0"/>
              <a:t>5/11/2022</a:t>
            </a:fld>
            <a:endParaRPr lang="en-US" dirty="0"/>
          </a:p>
        </p:txBody>
      </p:sp>
      <p:sp>
        <p:nvSpPr>
          <p:cNvPr id="6" name="Footer Placeholder 5">
            <a:extLst>
              <a:ext uri="{FF2B5EF4-FFF2-40B4-BE49-F238E27FC236}">
                <a16:creationId xmlns:a16="http://schemas.microsoft.com/office/drawing/2014/main" id="{C1D03D66-B017-4700-892E-85E5FAE043C0}"/>
              </a:ext>
            </a:extLst>
          </p:cNvPr>
          <p:cNvSpPr>
            <a:spLocks noGrp="1"/>
          </p:cNvSpPr>
          <p:nvPr>
            <p:ph type="ftr" sz="quarter" idx="11"/>
          </p:nvPr>
        </p:nvSpPr>
        <p:spPr/>
        <p:txBody>
          <a:bodyPr/>
          <a:lstStyle/>
          <a:p>
            <a:r>
              <a:rPr lang="pt-BR"/>
              <a:t>E L V I S   Y E B O A H - D U A K O</a:t>
            </a:r>
            <a:endParaRPr lang="en-US" dirty="0"/>
          </a:p>
        </p:txBody>
      </p:sp>
      <p:sp>
        <p:nvSpPr>
          <p:cNvPr id="7" name="Slide Number Placeholder 6">
            <a:extLst>
              <a:ext uri="{FF2B5EF4-FFF2-40B4-BE49-F238E27FC236}">
                <a16:creationId xmlns:a16="http://schemas.microsoft.com/office/drawing/2014/main" id="{31361D4D-4348-6896-A821-7DD9192E4A1A}"/>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1687843596"/>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1F006B4-A9E1-4F39-85C8-FB836F9193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{DCC804F5-EFD1-4B8A-ABAE-A70A778C7C95}tf11437505_win32</Template>
  <TotalTime>6694</TotalTime>
  <Words>1569</Words>
  <Application>Microsoft Office PowerPoint</Application>
  <PresentationFormat>Widescreen</PresentationFormat>
  <Paragraphs>203</Paragraphs>
  <Slides>18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Brush Script MT</vt:lpstr>
      <vt:lpstr>Calibri</vt:lpstr>
      <vt:lpstr>Georgia</vt:lpstr>
      <vt:lpstr>Georgia Pro Cond Light</vt:lpstr>
      <vt:lpstr>Speak Pro</vt:lpstr>
      <vt:lpstr>RetrospectVTI</vt:lpstr>
      <vt:lpstr>Internet of Vehicles: Network Architecture &amp;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Survey of China</dc:title>
  <dc:creator>Elvis Yeboah-Duako</dc:creator>
  <cp:lastModifiedBy>Elvis Yeboah-Duako</cp:lastModifiedBy>
  <cp:revision>22</cp:revision>
  <dcterms:created xsi:type="dcterms:W3CDTF">2022-05-01T21:15:24Z</dcterms:created>
  <dcterms:modified xsi:type="dcterms:W3CDTF">2022-05-11T10:02:31Z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